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ags/tag1.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1.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92" r:id="rId4"/>
    <p:sldMasterId id="2147483843" r:id="rId5"/>
  </p:sldMasterIdLst>
  <p:notesMasterIdLst>
    <p:notesMasterId r:id="rId26"/>
  </p:notesMasterIdLst>
  <p:sldIdLst>
    <p:sldId id="450" r:id="rId6"/>
    <p:sldId id="432" r:id="rId7"/>
    <p:sldId id="451" r:id="rId8"/>
    <p:sldId id="438" r:id="rId9"/>
    <p:sldId id="427" r:id="rId10"/>
    <p:sldId id="429" r:id="rId11"/>
    <p:sldId id="449" r:id="rId12"/>
    <p:sldId id="430" r:id="rId13"/>
    <p:sldId id="431" r:id="rId14"/>
    <p:sldId id="409" r:id="rId15"/>
    <p:sldId id="440" r:id="rId16"/>
    <p:sldId id="441" r:id="rId17"/>
    <p:sldId id="437" r:id="rId18"/>
    <p:sldId id="321" r:id="rId19"/>
    <p:sldId id="421" r:id="rId20"/>
    <p:sldId id="412" r:id="rId21"/>
    <p:sldId id="426" r:id="rId22"/>
    <p:sldId id="447" r:id="rId23"/>
    <p:sldId id="452" r:id="rId24"/>
    <p:sldId id="41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3"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BA00"/>
    <a:srgbClr val="385183"/>
    <a:srgbClr val="8F8C14"/>
    <a:srgbClr val="CBCC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8" autoAdjust="0"/>
    <p:restoredTop sz="92155" autoAdjust="0"/>
  </p:normalViewPr>
  <p:slideViewPr>
    <p:cSldViewPr snapToGrid="0">
      <p:cViewPr varScale="1">
        <p:scale>
          <a:sx n="91" d="100"/>
          <a:sy n="91" d="100"/>
        </p:scale>
        <p:origin x="63" y="315"/>
      </p:cViewPr>
      <p:guideLst/>
    </p:cSldViewPr>
  </p:slideViewPr>
  <p:outlineViewPr>
    <p:cViewPr>
      <p:scale>
        <a:sx n="33" d="100"/>
        <a:sy n="33" d="100"/>
      </p:scale>
      <p:origin x="0" y="-14984"/>
    </p:cViewPr>
  </p:outlineViewPr>
  <p:notesTextViewPr>
    <p:cViewPr>
      <p:scale>
        <a:sx n="3" d="2"/>
        <a:sy n="3" d="2"/>
      </p:scale>
      <p:origin x="0" y="0"/>
    </p:cViewPr>
  </p:notesTextViewPr>
  <p:sorterViewPr>
    <p:cViewPr>
      <p:scale>
        <a:sx n="75" d="100"/>
        <a:sy n="75" d="100"/>
      </p:scale>
      <p:origin x="0" y="-202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commentAuthors" Target="commentAuthors.xml"/><Relationship Id="rId30"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4" dt="2016-09-20T09:39:40.162" idx="1">
    <p:pos x="10" y="10"/>
    <p:text>Find a slide with higher resolution</p:text>
    <p:extLst>
      <p:ext uri="{C676402C-5697-4E1C-873F-D02D1690AC5C}">
        <p15:threadingInfo xmlns:p15="http://schemas.microsoft.com/office/powerpoint/2012/main" timeZoneBias="42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65C985-E843-4D6F-A88C-A621097898D0}" type="datetimeFigureOut">
              <a:rPr lang="en-AU" smtClean="0"/>
              <a:t>15/10/2017</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6ADE6C-1B6B-435D-8521-5097B11251C3}" type="slidenum">
              <a:rPr lang="en-AU" smtClean="0"/>
              <a:t>‹#›</a:t>
            </a:fld>
            <a:endParaRPr lang="en-AU"/>
          </a:p>
        </p:txBody>
      </p:sp>
    </p:spTree>
    <p:extLst>
      <p:ext uri="{BB962C8B-B14F-4D97-AF65-F5344CB8AC3E}">
        <p14:creationId xmlns:p14="http://schemas.microsoft.com/office/powerpoint/2010/main" val="120449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6ADE6C-1B6B-435D-8521-5097B11251C3}" type="slidenum">
              <a:rPr lang="en-AU" smtClean="0"/>
              <a:t>1</a:t>
            </a:fld>
            <a:endParaRPr lang="en-AU"/>
          </a:p>
        </p:txBody>
      </p:sp>
    </p:spTree>
    <p:extLst>
      <p:ext uri="{BB962C8B-B14F-4D97-AF65-F5344CB8AC3E}">
        <p14:creationId xmlns:p14="http://schemas.microsoft.com/office/powerpoint/2010/main" val="19593095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10</a:t>
            </a:fld>
            <a:endParaRPr lang="en-AU"/>
          </a:p>
        </p:txBody>
      </p:sp>
    </p:spTree>
    <p:extLst>
      <p:ext uri="{BB962C8B-B14F-4D97-AF65-F5344CB8AC3E}">
        <p14:creationId xmlns:p14="http://schemas.microsoft.com/office/powerpoint/2010/main" val="40736074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10/15/2017 8:12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11</a:t>
            </a:fld>
            <a:endParaRPr lang="en-US" altLang="en-US"/>
          </a:p>
        </p:txBody>
      </p:sp>
    </p:spTree>
    <p:extLst>
      <p:ext uri="{BB962C8B-B14F-4D97-AF65-F5344CB8AC3E}">
        <p14:creationId xmlns:p14="http://schemas.microsoft.com/office/powerpoint/2010/main" val="2200220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Security - </a:t>
            </a:r>
            <a:r>
              <a:rPr lang="en-US" sz="1200" kern="1200" dirty="0">
                <a:solidFill>
                  <a:schemeClr val="tx1"/>
                </a:solidFill>
                <a:latin typeface="+mn-lt"/>
                <a:ea typeface="+mn-ea"/>
                <a:cs typeface="+mn-cs"/>
              </a:rPr>
              <a:t>Help find a way to incorporate security necessities into every aspect of the business; without getting in the way unnecessarily</a:t>
            </a:r>
          </a:p>
        </p:txBody>
      </p:sp>
      <p:sp>
        <p:nvSpPr>
          <p:cNvPr id="4" name="Slide Number Placeholder 3"/>
          <p:cNvSpPr>
            <a:spLocks noGrp="1"/>
          </p:cNvSpPr>
          <p:nvPr>
            <p:ph type="sldNum" sz="quarter" idx="10"/>
          </p:nvPr>
        </p:nvSpPr>
        <p:spPr/>
        <p:txBody>
          <a:bodyPr/>
          <a:lstStyle/>
          <a:p>
            <a:fld id="{716ADE6C-1B6B-435D-8521-5097B11251C3}" type="slidenum">
              <a:rPr lang="en-AU" smtClean="0"/>
              <a:t>12</a:t>
            </a:fld>
            <a:endParaRPr lang="en-AU"/>
          </a:p>
        </p:txBody>
      </p:sp>
    </p:spTree>
    <p:extLst>
      <p:ext uri="{BB962C8B-B14F-4D97-AF65-F5344CB8AC3E}">
        <p14:creationId xmlns:p14="http://schemas.microsoft.com/office/powerpoint/2010/main" val="112466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日付プレースホルダー 4"/>
          <p:cNvSpPr>
            <a:spLocks noGrp="1"/>
          </p:cNvSpPr>
          <p:nvPr>
            <p:ph type="dt" idx="11"/>
          </p:nvPr>
        </p:nvSpPr>
        <p:spPr/>
        <p:txBody>
          <a:bodyPr/>
          <a:lstStyle/>
          <a:p>
            <a:fld id="{38EEC551-8CDA-4EB6-89BB-2A86C9F091C8}" type="datetime8">
              <a:rPr lang="en-US" smtClean="0"/>
              <a:t>10/15/2017 8:12 PM</a:t>
            </a:fld>
            <a:endParaRPr lang="en-US" dirty="0"/>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276935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Process Focus and Data rich</a:t>
            </a:r>
          </a:p>
        </p:txBody>
      </p:sp>
      <p:sp>
        <p:nvSpPr>
          <p:cNvPr id="763906" name="Rectangle 2"/>
          <p:cNvSpPr>
            <a:spLocks noGrp="1" noRot="1" noChangeAspect="1" noChangeArrowheads="1" noTextEdit="1"/>
          </p:cNvSpPr>
          <p:nvPr>
            <p:ph type="sldImg"/>
          </p:nvPr>
        </p:nvSpPr>
        <p:spPr>
          <a:xfrm>
            <a:off x="-1104900" y="1146175"/>
            <a:ext cx="11785600" cy="6629400"/>
          </a:xfrm>
          <a:ln/>
        </p:spPr>
      </p:sp>
      <p:sp>
        <p:nvSpPr>
          <p:cNvPr id="763907" name="Rectangle 3"/>
          <p:cNvSpPr>
            <a:spLocks noGrp="1" noChangeArrowheads="1"/>
          </p:cNvSpPr>
          <p:nvPr>
            <p:ph type="body" idx="1"/>
          </p:nvPr>
        </p:nvSpPr>
        <p:spPr>
          <a:xfrm>
            <a:off x="469900" y="7929563"/>
            <a:ext cx="8842375" cy="5327650"/>
          </a:xfrm>
          <a:ln>
            <a:noFill/>
          </a:ln>
          <a:extLst>
            <a:ext uri="{91240B29-F687-4F45-9708-019B960494DF}">
              <a14:hiddenLine xmlns:a14="http://schemas.microsoft.com/office/drawing/2010/main" w="9525">
                <a:solidFill>
                  <a:schemeClr val="bg1"/>
                </a:solidFill>
                <a:miter lim="800000"/>
                <a:headEnd/>
                <a:tailEnd/>
              </a14:hiddenLine>
            </a:ext>
          </a:extLst>
        </p:spPr>
        <p:txBody>
          <a:bodyPr lIns="134980" tIns="67491" rIns="134980" bIns="67491"/>
          <a:lstStyle/>
          <a:p>
            <a:r>
              <a:rPr lang="en-US" altLang="en-US" sz="1200" dirty="0"/>
              <a:t>Value Stream Mapping aids visualization by allowing persons to see the entire VSM on a single (11”X17” or A3) piece of paper.</a:t>
            </a:r>
          </a:p>
          <a:p>
            <a:r>
              <a:rPr lang="en-US" altLang="en-US" sz="1200" dirty="0"/>
              <a:t>A “rich picture” is a metaphor to explain that as well as the process steps, each aspect of the process is given depth and clarity through the structure of the VSM</a:t>
            </a:r>
          </a:p>
          <a:p>
            <a:endParaRPr lang="en-US" altLang="en-US" sz="1200" dirty="0"/>
          </a:p>
          <a:p>
            <a:endParaRPr lang="en-US" altLang="en-US" sz="1400" b="1" dirty="0"/>
          </a:p>
        </p:txBody>
      </p:sp>
    </p:spTree>
    <p:extLst>
      <p:ext uri="{BB962C8B-B14F-4D97-AF65-F5344CB8AC3E}">
        <p14:creationId xmlns:p14="http://schemas.microsoft.com/office/powerpoint/2010/main" val="27909277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guide</a:t>
            </a:r>
            <a:r>
              <a:rPr lang="en-US" baseline="0" dirty="0"/>
              <a:t> will give additional background information on how to implement the VSM and bring a practical way to design and bring improvements.</a:t>
            </a:r>
          </a:p>
          <a:p>
            <a:endParaRPr lang="en-US" baseline="0" dirty="0"/>
          </a:p>
          <a:p>
            <a:r>
              <a:rPr lang="en-US" dirty="0"/>
              <a:t>https://www.amazon.com/Value-Stream-Mapping-Organizational-Transformation/dp/0071828915/ref=sr_1_1?ie=UTF8&amp;qid=1474332193&amp;sr=8-1&amp;keywords=value+stream+mapping</a:t>
            </a:r>
          </a:p>
          <a:p>
            <a:r>
              <a:rPr lang="en-US" dirty="0"/>
              <a:t>The first</a:t>
            </a:r>
            <a:r>
              <a:rPr lang="en-US" baseline="0" dirty="0"/>
              <a:t> three chapters of the VSM book are very helpful to read before you start doing one VSM with a customer.</a:t>
            </a:r>
          </a:p>
          <a:p>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15</a:t>
            </a:fld>
            <a:endParaRPr lang="en-AU"/>
          </a:p>
        </p:txBody>
      </p:sp>
    </p:spTree>
    <p:extLst>
      <p:ext uri="{BB962C8B-B14F-4D97-AF65-F5344CB8AC3E}">
        <p14:creationId xmlns:p14="http://schemas.microsoft.com/office/powerpoint/2010/main" val="39870556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6ADE6C-1B6B-435D-8521-5097B11251C3}" type="slidenum">
              <a:rPr lang="en-AU" smtClean="0"/>
              <a:t>16</a:t>
            </a:fld>
            <a:endParaRPr lang="en-AU"/>
          </a:p>
        </p:txBody>
      </p:sp>
    </p:spTree>
    <p:extLst>
      <p:ext uri="{BB962C8B-B14F-4D97-AF65-F5344CB8AC3E}">
        <p14:creationId xmlns:p14="http://schemas.microsoft.com/office/powerpoint/2010/main" val="13993356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6ADE6C-1B6B-435D-8521-5097B11251C3}" type="slidenum">
              <a:rPr lang="en-AU" smtClean="0"/>
              <a:t>17</a:t>
            </a:fld>
            <a:endParaRPr lang="en-AU"/>
          </a:p>
        </p:txBody>
      </p:sp>
    </p:spTree>
    <p:extLst>
      <p:ext uri="{BB962C8B-B14F-4D97-AF65-F5344CB8AC3E}">
        <p14:creationId xmlns:p14="http://schemas.microsoft.com/office/powerpoint/2010/main" val="20181132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18</a:t>
            </a:fld>
            <a:endParaRPr lang="en-AU"/>
          </a:p>
        </p:txBody>
      </p:sp>
    </p:spTree>
    <p:extLst>
      <p:ext uri="{BB962C8B-B14F-4D97-AF65-F5344CB8AC3E}">
        <p14:creationId xmlns:p14="http://schemas.microsoft.com/office/powerpoint/2010/main" val="34044969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19</a:t>
            </a:fld>
            <a:endParaRPr lang="en-US"/>
          </a:p>
        </p:txBody>
      </p:sp>
    </p:spTree>
    <p:extLst>
      <p:ext uri="{BB962C8B-B14F-4D97-AF65-F5344CB8AC3E}">
        <p14:creationId xmlns:p14="http://schemas.microsoft.com/office/powerpoint/2010/main" val="2411044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0EB248-DB01-4A59-8736-93C838C0CB63}" type="slidenum">
              <a:rPr lang="en-US" smtClean="0"/>
              <a:t>2</a:t>
            </a:fld>
            <a:endParaRPr lang="en-US"/>
          </a:p>
        </p:txBody>
      </p:sp>
    </p:spTree>
    <p:extLst>
      <p:ext uri="{BB962C8B-B14F-4D97-AF65-F5344CB8AC3E}">
        <p14:creationId xmlns:p14="http://schemas.microsoft.com/office/powerpoint/2010/main" val="4182243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in details the definition</a:t>
            </a:r>
            <a:r>
              <a:rPr lang="en-US" baseline="0" dirty="0"/>
              <a:t> of </a:t>
            </a:r>
            <a:r>
              <a:rPr lang="en-US" dirty="0"/>
              <a:t>couple</a:t>
            </a:r>
            <a:r>
              <a:rPr lang="en-US" baseline="0" dirty="0"/>
              <a:t> of the wastes like “Heroic” or “Manual”.</a:t>
            </a:r>
          </a:p>
          <a:p>
            <a:r>
              <a:rPr lang="en-US" baseline="0" dirty="0"/>
              <a:t>Bring the slide back on the screen during the Waste analysis and recommendations. </a:t>
            </a:r>
          </a:p>
          <a:p>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20</a:t>
            </a:fld>
            <a:endParaRPr lang="en-AU"/>
          </a:p>
        </p:txBody>
      </p:sp>
    </p:spTree>
    <p:extLst>
      <p:ext uri="{BB962C8B-B14F-4D97-AF65-F5344CB8AC3E}">
        <p14:creationId xmlns:p14="http://schemas.microsoft.com/office/powerpoint/2010/main" val="1291319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3</a:t>
            </a:fld>
            <a:endParaRPr lang="en-US"/>
          </a:p>
        </p:txBody>
      </p:sp>
    </p:spTree>
    <p:extLst>
      <p:ext uri="{BB962C8B-B14F-4D97-AF65-F5344CB8AC3E}">
        <p14:creationId xmlns:p14="http://schemas.microsoft.com/office/powerpoint/2010/main" val="151212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4</a:t>
            </a:fld>
            <a:endParaRPr lang="en-AU"/>
          </a:p>
        </p:txBody>
      </p:sp>
    </p:spTree>
    <p:extLst>
      <p:ext uri="{BB962C8B-B14F-4D97-AF65-F5344CB8AC3E}">
        <p14:creationId xmlns:p14="http://schemas.microsoft.com/office/powerpoint/2010/main" val="2122443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 Culture</a:t>
            </a:r>
          </a:p>
          <a:p>
            <a:r>
              <a:rPr lang="en-US" dirty="0">
                <a:effectLst/>
              </a:rPr>
              <a:t>Fundamental attributes of successful cultures: </a:t>
            </a:r>
          </a:p>
          <a:p>
            <a:pPr marL="171450" indent="-171450">
              <a:buFontTx/>
              <a:buChar char="-"/>
            </a:pPr>
            <a:r>
              <a:rPr lang="en-US" dirty="0">
                <a:effectLst/>
              </a:rPr>
              <a:t>Shared mission and incentives: infrastructure as code, apps as services, </a:t>
            </a:r>
            <a:r>
              <a:rPr lang="en-US" dirty="0" err="1">
                <a:effectLst/>
              </a:rPr>
              <a:t>DevOps</a:t>
            </a:r>
            <a:r>
              <a:rPr lang="en-US" dirty="0">
                <a:effectLst/>
              </a:rPr>
              <a:t>/all as teams </a:t>
            </a:r>
          </a:p>
          <a:p>
            <a:pPr marL="171450" indent="-171450">
              <a:buFontTx/>
              <a:buChar char="-"/>
            </a:pPr>
            <a:r>
              <a:rPr lang="en-US" dirty="0">
                <a:effectLst/>
              </a:rPr>
              <a:t>You need to consider your hardware as a commodity, (don't give your servers names) , servers are like farm animals, it is just harder if you let </a:t>
            </a:r>
            <a:r>
              <a:rPr lang="en-US" dirty="0" err="1">
                <a:effectLst/>
              </a:rPr>
              <a:t>theids</a:t>
            </a:r>
            <a:r>
              <a:rPr lang="en-US" dirty="0">
                <a:effectLst/>
              </a:rPr>
              <a:t> name them </a:t>
            </a:r>
          </a:p>
          <a:p>
            <a:pPr marL="171450" indent="-171450">
              <a:buFontTx/>
              <a:buChar char="-"/>
            </a:pPr>
            <a:r>
              <a:rPr lang="en-US" dirty="0">
                <a:effectLst/>
              </a:rPr>
              <a:t>Build deep instrumentation into services, push complexity up the stack </a:t>
            </a:r>
          </a:p>
          <a:p>
            <a:pPr marL="171450" indent="-171450">
              <a:buFontTx/>
              <a:buChar char="-"/>
            </a:pPr>
            <a:r>
              <a:rPr lang="en-US" dirty="0">
                <a:effectLst/>
              </a:rPr>
              <a:t>Rally around agile, shared metrics, CI, service owners on call, etc. </a:t>
            </a:r>
          </a:p>
          <a:p>
            <a:pPr marL="171450" indent="-171450">
              <a:buFontTx/>
              <a:buChar char="-"/>
            </a:pPr>
            <a:r>
              <a:rPr lang="en-US" dirty="0">
                <a:effectLst/>
              </a:rPr>
              <a:t>Changing the culture: any change takes time, changing culture is no exception and you can't do it alone, </a:t>
            </a:r>
            <a:r>
              <a:rPr lang="en-US" baseline="0" dirty="0">
                <a:effectLst/>
              </a:rPr>
              <a:t> </a:t>
            </a:r>
            <a:r>
              <a:rPr lang="en-US" dirty="0">
                <a:effectLst/>
              </a:rPr>
              <a:t>exploit compelling events to change culture: downtimes, cloud adoption, </a:t>
            </a:r>
            <a:r>
              <a:rPr lang="en-US" dirty="0" err="1">
                <a:effectLst/>
              </a:rPr>
              <a:t>devops</a:t>
            </a:r>
            <a:r>
              <a:rPr lang="en-US" dirty="0">
                <a:effectLst/>
              </a:rPr>
              <a:t> buzz</a:t>
            </a:r>
          </a:p>
          <a:p>
            <a:pPr marL="171450" indent="-171450">
              <a:buFontTx/>
              <a:buChar char="-"/>
            </a:pPr>
            <a:endParaRPr lang="en-US" dirty="0">
              <a:effectLst/>
            </a:endParaRP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PROCESS</a:t>
            </a:r>
            <a:br>
              <a:rPr lang="en-US" sz="1100" b="1" dirty="0">
                <a:solidFill>
                  <a:srgbClr val="000000"/>
                </a:solidFill>
                <a:latin typeface="Trebuchet MS" pitchFamily="34" charset="0"/>
                <a:cs typeface="Arial" charset="0"/>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Definition and design, compliance, and continuous improvement</a:t>
            </a: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PEOPLE</a:t>
            </a:r>
            <a:br>
              <a:rPr lang="en-US" sz="1000" dirty="0">
                <a:gradFill>
                  <a:gsLst>
                    <a:gs pos="2917">
                      <a:srgbClr val="FFFFFF"/>
                    </a:gs>
                    <a:gs pos="30000">
                      <a:srgbClr val="FFFFFF"/>
                    </a:gs>
                  </a:gsLst>
                  <a:lin ang="5400000" scaled="0"/>
                </a:gradFill>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Responsibilities, management, skills development, and discipline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Tools and infrastructure</a:t>
            </a:r>
          </a:p>
          <a:p>
            <a:pPr marL="0" indent="0">
              <a:buFontTx/>
              <a:buNone/>
            </a:pP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 Specialist Sales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10/15/2017 8:12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686442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2014 Report collected in December 2013 had over 9,200 survey respondents</a:t>
            </a:r>
            <a:r>
              <a:rPr lang="en-US" baseline="0" dirty="0"/>
              <a:t> across 110 countries with companies of ALL sizes and verticals.</a:t>
            </a:r>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2015 Report had 4,976 respondents with companies of ALL sizes and verticals.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&lt;Event Name Here&gt;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DEE4F6-5204-4A2F-B54C-8BB1993AF4B2}"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10/15/2017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7490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7</a:t>
            </a:fld>
            <a:endParaRPr lang="en-US"/>
          </a:p>
        </p:txBody>
      </p:sp>
    </p:spTree>
    <p:extLst>
      <p:ext uri="{BB962C8B-B14F-4D97-AF65-F5344CB8AC3E}">
        <p14:creationId xmlns:p14="http://schemas.microsoft.com/office/powerpoint/2010/main" val="287819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If something is canonical status, it</a:t>
            </a:r>
            <a:r>
              <a:rPr kumimoji="1" lang="en-US" altLang="ja-JP" baseline="0" dirty="0"/>
              <a:t> is accepted as having all the qualities that a thing of its kind should have.</a:t>
            </a:r>
          </a:p>
          <a:p>
            <a:r>
              <a:rPr kumimoji="1" lang="ja-JP" altLang="en-US" baseline="0" dirty="0"/>
              <a:t>正典、標準的な</a:t>
            </a:r>
            <a:endParaRPr kumimoji="1" lang="ja-JP" altLang="en-US" dirty="0"/>
          </a:p>
        </p:txBody>
      </p:sp>
      <p:sp>
        <p:nvSpPr>
          <p:cNvPr id="4" name="ヘッダー プレースホルダー 3"/>
          <p:cNvSpPr>
            <a:spLocks noGrp="1"/>
          </p:cNvSpPr>
          <p:nvPr>
            <p:ph type="hdr" sz="quarter" idx="10"/>
          </p:nvPr>
        </p:nvSpPr>
        <p:spPr/>
        <p:txBody>
          <a:bodyPr/>
          <a:lstStyle/>
          <a:p>
            <a:r>
              <a:rPr lang="en-US"/>
              <a:t>Visual Studio 11</a:t>
            </a:r>
            <a:endParaRPr lang="en-US" dirty="0"/>
          </a:p>
        </p:txBody>
      </p:sp>
      <p:sp>
        <p:nvSpPr>
          <p:cNvPr id="5" name="フッター プレースホルダー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ndParaRPr>
          </a:p>
        </p:txBody>
      </p:sp>
      <p:sp>
        <p:nvSpPr>
          <p:cNvPr id="6" name="日付プレースホルダー 5"/>
          <p:cNvSpPr>
            <a:spLocks noGrp="1"/>
          </p:cNvSpPr>
          <p:nvPr>
            <p:ph type="dt" idx="12"/>
          </p:nvPr>
        </p:nvSpPr>
        <p:spPr/>
        <p:txBody>
          <a:bodyPr/>
          <a:lstStyle/>
          <a:p>
            <a:fld id="{64F926F4-FA7A-42A9-B6BE-EDF71129AB5B}" type="datetime1">
              <a:rPr lang="en-US" altLang="ja-JP" smtClean="0"/>
              <a:t>10/15/2017</a:t>
            </a:fld>
            <a:endParaRPr lang="en-US"/>
          </a:p>
        </p:txBody>
      </p:sp>
      <p:sp>
        <p:nvSpPr>
          <p:cNvPr id="7" name="スライド番号プレースホルダー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177605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70A44DA-14D3-4312-BD8C-2A308641D6B4}" type="datetime1">
              <a:rPr lang="en-US" smtClean="0"/>
              <a:t>10/15/2017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271036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4.emf"/><Relationship Id="rId4" Type="http://schemas.openxmlformats.org/officeDocument/2006/relationships/oleObject" Target="../embeddings/oleObject1.bin"/></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3877271"/>
            <a:ext cx="6273418" cy="1794661"/>
          </a:xfrm>
          <a:noFill/>
        </p:spPr>
        <p:txBody>
          <a:bodyPr tIns="109728"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3" y="2075840"/>
            <a:ext cx="9860610" cy="1801436"/>
          </a:xfrm>
          <a:noFill/>
        </p:spPr>
        <p:txBody>
          <a:bodyPr anchorCtr="0"/>
          <a:lstStyle>
            <a:lvl1pPr>
              <a:defRPr sz="5882" spc="-98" baseline="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977710879"/>
      </p:ext>
    </p:extLst>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29530899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7669845" y="2774931"/>
            <a:ext cx="4522155" cy="4083070"/>
          </a:xfrm>
          <a:prstGeom prst="rect">
            <a:avLst/>
          </a:prstGeom>
        </p:spPr>
      </p:pic>
      <p:sp>
        <p:nvSpPr>
          <p:cNvPr id="2" name="Title 1"/>
          <p:cNvSpPr>
            <a:spLocks noGrp="1"/>
          </p:cNvSpPr>
          <p:nvPr>
            <p:ph type="title"/>
          </p:nvPr>
        </p:nvSpPr>
        <p:spPr>
          <a:xfrm>
            <a:off x="269241"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3690361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0" y="2773602"/>
            <a:ext cx="4523625" cy="4084397"/>
          </a:xfrm>
          <a:prstGeom prst="rect">
            <a:avLst/>
          </a:prstGeom>
        </p:spPr>
      </p:pic>
      <p:sp>
        <p:nvSpPr>
          <p:cNvPr id="2" name="Title 1"/>
          <p:cNvSpPr>
            <a:spLocks noGrp="1"/>
          </p:cNvSpPr>
          <p:nvPr>
            <p:ph type="title"/>
          </p:nvPr>
        </p:nvSpPr>
        <p:spPr>
          <a:xfrm>
            <a:off x="5007487"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30738728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solidFill>
                  <a:srgbClr val="505050"/>
                </a:solidFill>
              </a:defRPr>
            </a:lvl1pPr>
            <a:lvl2pPr marL="0" indent="0">
              <a:buFontTx/>
              <a:buNone/>
              <a:defRPr sz="1961">
                <a:solidFill>
                  <a:srgbClr val="505050"/>
                </a:solidFill>
              </a:defRPr>
            </a:lvl2pPr>
            <a:lvl3pPr marL="224097" indent="0">
              <a:buNone/>
              <a:defRPr>
                <a:solidFill>
                  <a:srgbClr val="505050"/>
                </a:solidFill>
              </a:defRPr>
            </a:lvl3pPr>
            <a:lvl4pPr marL="448193" indent="0">
              <a:buNone/>
              <a:defRPr>
                <a:solidFill>
                  <a:srgbClr val="505050"/>
                </a:solidFill>
              </a:defRPr>
            </a:lvl4pPr>
            <a:lvl5pPr marL="672290" indent="0">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7512790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p>
        </p:txBody>
      </p:sp>
    </p:spTree>
    <p:extLst>
      <p:ext uri="{BB962C8B-B14F-4D97-AF65-F5344CB8AC3E}">
        <p14:creationId xmlns:p14="http://schemas.microsoft.com/office/powerpoint/2010/main" val="300956094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981117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18255714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35547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151720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0369499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Rectangle 3"/>
          <p:cNvSpPr/>
          <p:nvPr userDrawn="1"/>
        </p:nvSpPr>
        <p:spPr bwMode="auto">
          <a:xfrm>
            <a:off x="178974" y="1545619"/>
            <a:ext cx="11833364" cy="358620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2" y="2081644"/>
            <a:ext cx="8964185" cy="1795633"/>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2406490244"/>
      </p:ext>
    </p:extLst>
  </p:cSld>
  <p:clrMapOvr>
    <a:masterClrMapping/>
  </p:clrMapOvr>
  <p:transition spd="slow"/>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5153872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4407310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4820781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Title 1"/>
          <p:cNvSpPr txBox="1">
            <a:spLocks/>
          </p:cNvSpPr>
          <p:nvPr userDrawn="1"/>
        </p:nvSpPr>
        <p:spPr>
          <a:xfrm>
            <a:off x="268927" y="1645047"/>
            <a:ext cx="4482436" cy="4482760"/>
          </a:xfrm>
          <a:prstGeom prst="rect">
            <a:avLst/>
          </a:prstGeom>
          <a:solidFill>
            <a:schemeClr val="tx2"/>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5" dirty="0">
              <a:solidFill>
                <a:schemeClr val="bg1"/>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solidFill>
                  <a:schemeClr val="bg1"/>
                </a:solidFill>
              </a:defRPr>
            </a:lvl1pPr>
          </a:lstStyle>
          <a:p>
            <a:pPr lvl="0"/>
            <a:r>
              <a:rPr lang="en-US" dirty="0"/>
              <a:t>Segoe UI light 40pt</a:t>
            </a:r>
          </a:p>
        </p:txBody>
      </p:sp>
    </p:spTree>
    <p:extLst>
      <p:ext uri="{BB962C8B-B14F-4D97-AF65-F5344CB8AC3E}">
        <p14:creationId xmlns:p14="http://schemas.microsoft.com/office/powerpoint/2010/main" val="137915314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69239" y="1316811"/>
            <a:ext cx="4953680" cy="615609"/>
          </a:xfrm>
        </p:spPr>
        <p:txBody>
          <a:bodyPr/>
          <a:lstStyle>
            <a:lvl1pPr marL="0" indent="0">
              <a:buNone/>
              <a:defRPr sz="3137">
                <a:solidFill>
                  <a:srgbClr val="505050"/>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a:t>
            </a:r>
          </a:p>
        </p:txBody>
      </p:sp>
    </p:spTree>
    <p:extLst>
      <p:ext uri="{BB962C8B-B14F-4D97-AF65-F5344CB8AC3E}">
        <p14:creationId xmlns:p14="http://schemas.microsoft.com/office/powerpoint/2010/main" val="131859973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9828493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83743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2977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169FE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58093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3842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37050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445095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585750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540836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6550852"/>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4501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2084176"/>
            <a:ext cx="9860672" cy="899665"/>
          </a:xfrm>
        </p:spPr>
        <p:txBody>
          <a:bodyPr/>
          <a:lstStyle>
            <a:lvl1pPr marL="276702" indent="-276702">
              <a:tabLst>
                <a:tab pos="276702" algn="l"/>
              </a:tabLst>
              <a:defRPr sz="5875"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6"/>
            <a:ext cx="5378549" cy="1050216"/>
          </a:xfrm>
        </p:spPr>
        <p:txBody>
          <a:bodyPr/>
          <a:lstStyle>
            <a:lvl1pPr marL="0" indent="0">
              <a:spcBef>
                <a:spcPts val="0"/>
              </a:spcBef>
              <a:buNone/>
              <a:defRPr sz="3133"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76736512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nly whit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39"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47212792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1735090"/>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119228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3877271"/>
            <a:ext cx="6273418" cy="1794661"/>
          </a:xfrm>
          <a:noFill/>
        </p:spPr>
        <p:txBody>
          <a:bodyPr tIns="109728"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3" y="2075840"/>
            <a:ext cx="9860610" cy="1801436"/>
          </a:xfrm>
          <a:noFill/>
        </p:spPr>
        <p:txBody>
          <a:bodyPr anchorCtr="0"/>
          <a:lstStyle>
            <a:lvl1pPr>
              <a:defRPr sz="5882" spc="-98" baseline="0">
                <a:solidFill>
                  <a:schemeClr val="tx2"/>
                </a:solidFill>
              </a:defRPr>
            </a:lvl1pPr>
          </a:lstStyle>
          <a:p>
            <a:r>
              <a:rPr lang="en-US" dirty="0"/>
              <a:t>Click to edit Master title style</a:t>
            </a:r>
          </a:p>
        </p:txBody>
      </p:sp>
    </p:spTree>
    <p:extLst/>
  </p:cSld>
  <p:clrMapOvr>
    <a:masterClrMapping/>
  </p:clrMapOvr>
  <p:transition spd="slow"/>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1619"/>
          <a:stretch/>
        </p:blipFill>
        <p:spPr>
          <a:xfrm>
            <a:off x="3231349" y="655172"/>
            <a:ext cx="8965201" cy="6202828"/>
          </a:xfrm>
          <a:prstGeom prst="rect">
            <a:avLst/>
          </a:prstGeom>
        </p:spPr>
      </p:pic>
      <p:sp>
        <p:nvSpPr>
          <p:cNvPr id="6" name="Rectangle 5"/>
          <p:cNvSpPr/>
          <p:nvPr userDrawn="1"/>
        </p:nvSpPr>
        <p:spPr bwMode="ltGray">
          <a:xfrm>
            <a:off x="269302" y="2075841"/>
            <a:ext cx="6727791" cy="3573757"/>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FF8C00"/>
              </a:solidFill>
              <a:ea typeface="Segoe UI" pitchFamily="34" charset="0"/>
              <a:cs typeface="Segoe UI" pitchFamily="34" charset="0"/>
            </a:endParaRPr>
          </a:p>
        </p:txBody>
      </p:sp>
      <p:pic>
        <p:nvPicPr>
          <p:cNvPr id="4" name="Picture 4"/>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solidFill>
                  <a:schemeClr val="bg1"/>
                </a:solidFill>
                <a:latin typeface="+mj-lt"/>
              </a:defRPr>
            </a:lvl1pPr>
          </a:lstStyle>
          <a:p>
            <a:pPr lvl="0"/>
            <a:r>
              <a:rPr lang="en-US" dirty="0"/>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solidFill>
                  <a:schemeClr val="bg1"/>
                </a:solidFill>
              </a:defRPr>
            </a:lvl1pPr>
          </a:lstStyle>
          <a:p>
            <a:r>
              <a:rPr lang="en-US" dirty="0"/>
              <a:t>Click to edit Master title style</a:t>
            </a:r>
          </a:p>
        </p:txBody>
      </p:sp>
    </p:spTree>
    <p:extLst/>
  </p:cSld>
  <p:clrMapOvr>
    <a:masterClrMapping/>
  </p:clrMapOvr>
  <p:transition spd="slow"/>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t="6433" b="37325"/>
          <a:stretch/>
        </p:blipFill>
        <p:spPr>
          <a:xfrm>
            <a:off x="0" y="0"/>
            <a:ext cx="12192000" cy="6858000"/>
          </a:xfrm>
          <a:prstGeom prst="rect">
            <a:avLst/>
          </a:prstGeom>
        </p:spPr>
      </p:pic>
      <p:sp>
        <p:nvSpPr>
          <p:cNvPr id="4" name="Rectangle 3"/>
          <p:cNvSpPr/>
          <p:nvPr userDrawn="1"/>
        </p:nvSpPr>
        <p:spPr bwMode="auto">
          <a:xfrm>
            <a:off x="341495" y="2632732"/>
            <a:ext cx="6972193" cy="3657363"/>
          </a:xfrm>
          <a:prstGeom prst="rect">
            <a:avLst/>
          </a:prstGeom>
          <a:solidFill>
            <a:srgbClr val="0072C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268927" rIns="358570" bIns="35857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6470" dirty="0">
                <a:gradFill>
                  <a:gsLst>
                    <a:gs pos="0">
                      <a:srgbClr val="FFFFFF"/>
                    </a:gs>
                    <a:gs pos="100000">
                      <a:srgbClr val="FFFFFF"/>
                    </a:gs>
                  </a:gsLst>
                  <a:lin ang="5400000" scaled="0"/>
                </a:gradFill>
                <a:latin typeface="Segoe UI Light"/>
                <a:ea typeface="Segoe UI" pitchFamily="34" charset="0"/>
                <a:cs typeface="Segoe UI" pitchFamily="34" charset="0"/>
              </a:rPr>
              <a:t>DEMO</a:t>
            </a:r>
          </a:p>
        </p:txBody>
      </p:sp>
      <p:sp>
        <p:nvSpPr>
          <p:cNvPr id="6" name="Text Placeholder 5"/>
          <p:cNvSpPr>
            <a:spLocks noGrp="1"/>
          </p:cNvSpPr>
          <p:nvPr>
            <p:ph type="body" sz="quarter" idx="10"/>
          </p:nvPr>
        </p:nvSpPr>
        <p:spPr>
          <a:xfrm>
            <a:off x="340828" y="3707336"/>
            <a:ext cx="6972860" cy="2582760"/>
          </a:xfrm>
        </p:spPr>
        <p:txBody>
          <a:bodyPr wrap="none" lIns="274320" tIns="274320" rIns="274320" bIns="182880">
            <a:noAutofit/>
          </a:bodyPr>
          <a:lstStyle>
            <a:lvl1pPr marL="0" indent="0">
              <a:buNone/>
              <a:defRPr>
                <a:gradFill>
                  <a:gsLst>
                    <a:gs pos="1250">
                      <a:schemeClr val="bg1"/>
                    </a:gs>
                    <a:gs pos="100000">
                      <a:schemeClr val="bg1"/>
                    </a:gs>
                  </a:gsLst>
                  <a:lin ang="5400000" scaled="0"/>
                </a:gradFill>
              </a:defRPr>
            </a:lvl1pPr>
          </a:lstStyle>
          <a:p>
            <a:pPr lvl="0"/>
            <a:r>
              <a:rPr lang="en-US" dirty="0"/>
              <a:t>Click to edit Master text styles</a:t>
            </a:r>
          </a:p>
        </p:txBody>
      </p:sp>
    </p:spTree>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054971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Rectangle 3"/>
          <p:cNvSpPr/>
          <p:nvPr userDrawn="1"/>
        </p:nvSpPr>
        <p:spPr bwMode="auto">
          <a:xfrm>
            <a:off x="178974" y="1545619"/>
            <a:ext cx="11833364" cy="358620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2" y="2081644"/>
            <a:ext cx="8964185" cy="1795633"/>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cSld>
  <p:clrMapOvr>
    <a:masterClrMapping/>
  </p:clrMapOvr>
  <p:transition spd="slow"/>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3601229"/>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4506806"/>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tx2"/>
          </a:solidFill>
        </p:spPr>
        <p:txBody>
          <a:bodyPr lIns="146304" tIns="91440" rIns="146304" bIns="91440" anchor="t" anchorCtr="0"/>
          <a:lstStyle>
            <a:lvl1pPr>
              <a:defRPr sz="5882" spc="-98" baseline="0">
                <a:solidFill>
                  <a:schemeClr val="bg1"/>
                </a:solidFill>
              </a:defRPr>
            </a:lvl1pPr>
          </a:lstStyle>
          <a:p>
            <a:r>
              <a:rPr lang="en-US" dirty="0"/>
              <a:t>Pull quote</a:t>
            </a:r>
          </a:p>
        </p:txBody>
      </p:sp>
    </p:spTree>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dirty="0"/>
              <a:t>Click to edit Master text styles</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a:off x="7669845" y="2774931"/>
            <a:ext cx="4522155" cy="4083070"/>
          </a:xfrm>
          <a:prstGeom prst="rect">
            <a:avLst/>
          </a:prstGeom>
        </p:spPr>
      </p:pic>
      <p:sp>
        <p:nvSpPr>
          <p:cNvPr id="2" name="Title 1"/>
          <p:cNvSpPr>
            <a:spLocks noGrp="1"/>
          </p:cNvSpPr>
          <p:nvPr>
            <p:ph type="title"/>
          </p:nvPr>
        </p:nvSpPr>
        <p:spPr>
          <a:xfrm>
            <a:off x="269241"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dirty="0"/>
              <a:t>Click icon to add picture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3601229"/>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18226888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flipH="1">
            <a:off x="0" y="2773602"/>
            <a:ext cx="4523625" cy="4084397"/>
          </a:xfrm>
          <a:prstGeom prst="rect">
            <a:avLst/>
          </a:prstGeom>
        </p:spPr>
      </p:pic>
      <p:sp>
        <p:nvSpPr>
          <p:cNvPr id="2" name="Title 1"/>
          <p:cNvSpPr>
            <a:spLocks noGrp="1"/>
          </p:cNvSpPr>
          <p:nvPr>
            <p:ph type="title"/>
          </p:nvPr>
        </p:nvSpPr>
        <p:spPr>
          <a:xfrm>
            <a:off x="5007487"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dirty="0"/>
              <a:t>Click icon to add picture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solidFill>
                  <a:srgbClr val="505050"/>
                </a:solidFill>
              </a:defRPr>
            </a:lvl1pPr>
            <a:lvl2pPr marL="0" indent="0">
              <a:buFontTx/>
              <a:buNone/>
              <a:defRPr sz="1961">
                <a:solidFill>
                  <a:srgbClr val="505050"/>
                </a:solidFill>
              </a:defRPr>
            </a:lvl2pPr>
            <a:lvl3pPr marL="224097" indent="0">
              <a:buNone/>
              <a:defRPr>
                <a:solidFill>
                  <a:srgbClr val="505050"/>
                </a:solidFill>
              </a:defRPr>
            </a:lvl3pPr>
            <a:lvl4pPr marL="448193" indent="0">
              <a:buNone/>
              <a:defRPr>
                <a:solidFill>
                  <a:srgbClr val="505050"/>
                </a:solidFill>
              </a:defRPr>
            </a:lvl4pPr>
            <a:lvl5pPr marL="672290" indent="0">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p>
        </p:txBody>
      </p:sp>
    </p:spTree>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4506806"/>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6224847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Title 1"/>
          <p:cNvSpPr txBox="1">
            <a:spLocks/>
          </p:cNvSpPr>
          <p:nvPr userDrawn="1"/>
        </p:nvSpPr>
        <p:spPr>
          <a:xfrm>
            <a:off x="268927" y="1645047"/>
            <a:ext cx="4482436" cy="4482760"/>
          </a:xfrm>
          <a:prstGeom prst="rect">
            <a:avLst/>
          </a:prstGeom>
          <a:solidFill>
            <a:schemeClr val="tx2"/>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sz="4705" dirty="0">
              <a:solidFill>
                <a:srgbClr val="FFFFFF"/>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solidFill>
                  <a:schemeClr val="bg1"/>
                </a:solidFill>
              </a:defRPr>
            </a:lvl1pPr>
          </a:lstStyle>
          <a:p>
            <a:pPr lvl="0"/>
            <a:r>
              <a:rPr lang="en-US" dirty="0"/>
              <a:t>Segoe UI light 40pt</a:t>
            </a:r>
          </a:p>
        </p:txBody>
      </p:sp>
    </p:spTree>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69239" y="1316811"/>
            <a:ext cx="4953680" cy="615609"/>
          </a:xfrm>
        </p:spPr>
        <p:txBody>
          <a:bodyPr/>
          <a:lstStyle>
            <a:lvl1pPr marL="0" indent="0">
              <a:buNone/>
              <a:defRPr sz="3137">
                <a:solidFill>
                  <a:srgbClr val="505050"/>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a:t>
            </a:r>
          </a:p>
        </p:txBody>
      </p:sp>
    </p:spTree>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169FEB"/>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38428"/>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0722574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spd="slow">
    <p:push dir="u"/>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2084176"/>
            <a:ext cx="9860672" cy="899665"/>
          </a:xfrm>
        </p:spPr>
        <p:txBody>
          <a:bodyPr/>
          <a:lstStyle>
            <a:lvl1pPr marL="276702" indent="-276702">
              <a:tabLst>
                <a:tab pos="276702" algn="l"/>
              </a:tabLst>
              <a:defRPr sz="5875"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6"/>
            <a:ext cx="5378549" cy="1050216"/>
          </a:xfrm>
        </p:spPr>
        <p:txBody>
          <a:bodyPr/>
          <a:lstStyle>
            <a:lvl1pPr marL="0" indent="0">
              <a:spcBef>
                <a:spcPts val="0"/>
              </a:spcBef>
              <a:buNone/>
              <a:defRPr sz="3133" baseline="0">
                <a:latin typeface="+mj-lt"/>
              </a:defRPr>
            </a:lvl1pPr>
          </a:lstStyle>
          <a:p>
            <a:pPr lvl="0"/>
            <a:r>
              <a:rPr lang="en-US" dirty="0"/>
              <a:t>Author’s Name</a:t>
            </a:r>
          </a:p>
          <a:p>
            <a:pPr lvl="0"/>
            <a:r>
              <a:rPr lang="en-US" dirty="0"/>
              <a:t>Title</a:t>
            </a:r>
          </a:p>
        </p:txBody>
      </p:sp>
    </p:spTree>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Single Title">
    <p:spTree>
      <p:nvGrpSpPr>
        <p:cNvPr id="1" name=""/>
        <p:cNvGrpSpPr/>
        <p:nvPr/>
      </p:nvGrpSpPr>
      <p:grpSpPr>
        <a:xfrm>
          <a:off x="0" y="0"/>
          <a:ext cx="0" cy="0"/>
          <a:chOff x="0" y="0"/>
          <a:chExt cx="0" cy="0"/>
        </a:xfrm>
      </p:grpSpPr>
      <p:sp>
        <p:nvSpPr>
          <p:cNvPr id="6" name="Title 1"/>
          <p:cNvSpPr>
            <a:spLocks noGrp="1"/>
          </p:cNvSpPr>
          <p:nvPr>
            <p:ph type="title"/>
          </p:nvPr>
        </p:nvSpPr>
        <p:spPr>
          <a:xfrm>
            <a:off x="4068504" y="0"/>
            <a:ext cx="7668227" cy="914400"/>
          </a:xfrm>
          <a:prstGeom prst="rect">
            <a:avLst/>
          </a:prstGeom>
        </p:spPr>
        <p:txBody>
          <a:bodyPr lIns="0" tIns="0" rIns="0" bIns="0" anchor="ctr">
            <a:normAutofit/>
          </a:bodyPr>
          <a:lstStyle>
            <a:lvl1pPr algn="l">
              <a:defRPr sz="5399" spc="-200" baseline="0">
                <a:solidFill>
                  <a:schemeClr val="bg1"/>
                </a:solidFill>
                <a:latin typeface="+mj-lt"/>
              </a:defRPr>
            </a:lvl1pPr>
          </a:lstStyle>
          <a:p>
            <a:r>
              <a:rPr lang="en-US"/>
              <a:t>Click to edit Master title style</a:t>
            </a:r>
            <a:endParaRPr lang="en-US" dirty="0"/>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007971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tx2"/>
          </a:solidFill>
        </p:spPr>
        <p:txBody>
          <a:bodyPr lIns="146304" tIns="91440" rIns="146304" bIns="91440" anchor="t" anchorCtr="0"/>
          <a:lstStyle>
            <a:lvl1pPr>
              <a:defRPr sz="5882" spc="-98" baseline="0">
                <a:solidFill>
                  <a:schemeClr val="bg1"/>
                </a:solidFill>
              </a:defRPr>
            </a:lvl1pPr>
          </a:lstStyle>
          <a:p>
            <a:r>
              <a:rPr lang="en-US" dirty="0"/>
              <a:t>Pull quote</a:t>
            </a:r>
          </a:p>
        </p:txBody>
      </p:sp>
    </p:spTree>
    <p:extLst>
      <p:ext uri="{BB962C8B-B14F-4D97-AF65-F5344CB8AC3E}">
        <p14:creationId xmlns:p14="http://schemas.microsoft.com/office/powerpoint/2010/main" val="425581880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theme" Target="../theme/theme2.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6132441"/>
      </p:ext>
    </p:extLst>
  </p:cSld>
  <p:clrMap bg1="lt1" tx1="dk1" bg2="lt2" tx2="dk2" accent1="accent1" accent2="accent2" accent3="accent3" accent4="accent4" accent5="accent5" accent6="accent6" hlink="hlink" folHlink="folHlink"/>
  <p:sldLayoutIdLst>
    <p:sldLayoutId id="2147483793"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 id="2147483815" r:id="rId21"/>
    <p:sldLayoutId id="2147483816" r:id="rId22"/>
    <p:sldLayoutId id="2147483817" r:id="rId23"/>
    <p:sldLayoutId id="2147483818" r:id="rId24"/>
    <p:sldLayoutId id="2147483819" r:id="rId25"/>
    <p:sldLayoutId id="2147483820" r:id="rId26"/>
    <p:sldLayoutId id="2147483821" r:id="rId27"/>
    <p:sldLayoutId id="2147483822" r:id="rId28"/>
    <p:sldLayoutId id="2147483823" r:id="rId29"/>
    <p:sldLayoutId id="2147483824" r:id="rId30"/>
    <p:sldLayoutId id="2147483825" r:id="rId31"/>
    <p:sldLayoutId id="2147483826" r:id="rId32"/>
    <p:sldLayoutId id="2147483827" r:id="rId33"/>
    <p:sldLayoutId id="2147483828" r:id="rId34"/>
    <p:sldLayoutId id="2147483880" r:id="rId35"/>
    <p:sldLayoutId id="2147483881" r:id="rId36"/>
  </p:sldLayoutIdLst>
  <p:transition>
    <p:fade/>
  </p:transition>
  <p:txStyles>
    <p:titleStyle>
      <a:lvl1pPr algn="l" defTabSz="913505" rtl="0" fontAlgn="base">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fontAlgn="base">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fontAlgn="base">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fontAlgn="base">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15603538"/>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 id="2147483863" r:id="rId20"/>
    <p:sldLayoutId id="2147483864" r:id="rId21"/>
    <p:sldLayoutId id="2147483865" r:id="rId22"/>
    <p:sldLayoutId id="2147483866" r:id="rId23"/>
    <p:sldLayoutId id="2147483867" r:id="rId24"/>
    <p:sldLayoutId id="2147483868" r:id="rId25"/>
    <p:sldLayoutId id="2147483869" r:id="rId26"/>
    <p:sldLayoutId id="2147483870" r:id="rId27"/>
    <p:sldLayoutId id="2147483871" r:id="rId28"/>
    <p:sldLayoutId id="2147483872" r:id="rId29"/>
    <p:sldLayoutId id="2147483873" r:id="rId30"/>
    <p:sldLayoutId id="2147483874" r:id="rId31"/>
    <p:sldLayoutId id="2147483875" r:id="rId32"/>
    <p:sldLayoutId id="2147483876" r:id="rId33"/>
    <p:sldLayoutId id="2147483877" r:id="rId34"/>
    <p:sldLayoutId id="2147483878" r:id="rId35"/>
    <p:sldLayoutId id="2147483879" r:id="rId36"/>
  </p:sldLayoutIdLst>
  <p:transition>
    <p:fade/>
  </p:transition>
  <p:hf sldNum="0" hdr="0" dt="0"/>
  <p:txStyles>
    <p:titleStyle>
      <a:lvl1pPr algn="l" defTabSz="913505" rtl="0" fontAlgn="base">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fontAlgn="base">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fontAlgn="base">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fontAlgn="base">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0.xml"/><Relationship Id="rId1" Type="http://schemas.openxmlformats.org/officeDocument/2006/relationships/slideLayout" Target="../slideLayouts/slideLayout25.xml"/><Relationship Id="rId4" Type="http://schemas.openxmlformats.org/officeDocument/2006/relationships/comments" Target="../comments/commen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emf"/></Relationships>
</file>

<file path=ppt/slides/_rels/slide6.xml.rels><?xml version="1.0" encoding="UTF-8" standalone="yes"?>
<Relationships xmlns="http://schemas.openxmlformats.org/package/2006/relationships"><Relationship Id="rId3" Type="http://schemas.openxmlformats.org/officeDocument/2006/relationships/hyperlink" Target="https://puppetlabs.com/" TargetMode="External"/><Relationship Id="rId2" Type="http://schemas.openxmlformats.org/officeDocument/2006/relationships/notesSlide" Target="../notesSlides/notesSlide6.xml"/><Relationship Id="rId1" Type="http://schemas.openxmlformats.org/officeDocument/2006/relationships/slideLayout" Target="../slideLayouts/slideLayout2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hyperlink" Target="https://www.amazon.com/Phoenix-Project-DevOps-Helping-Business-ebook/dp/B00AZRBLHO"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2.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hyperlink" Target="http://www.itproguy.com/devops-practices/" TargetMode="External"/><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230323-F316-4B43-95F2-058A3839737D}"/>
              </a:ext>
            </a:extLst>
          </p:cNvPr>
          <p:cNvSpPr>
            <a:spLocks noGrp="1"/>
          </p:cNvSpPr>
          <p:nvPr>
            <p:ph type="body" sz="quarter" idx="12"/>
          </p:nvPr>
        </p:nvSpPr>
        <p:spPr/>
        <p:txBody>
          <a:bodyPr/>
          <a:lstStyle/>
          <a:p>
            <a:endParaRPr lang="en-US"/>
          </a:p>
        </p:txBody>
      </p:sp>
      <p:sp>
        <p:nvSpPr>
          <p:cNvPr id="3" name="Title 2">
            <a:extLst>
              <a:ext uri="{FF2B5EF4-FFF2-40B4-BE49-F238E27FC236}">
                <a16:creationId xmlns:a16="http://schemas.microsoft.com/office/drawing/2014/main" id="{9CCAF06A-3B92-4471-B69F-50849C7733CB}"/>
              </a:ext>
            </a:extLst>
          </p:cNvPr>
          <p:cNvSpPr>
            <a:spLocks noGrp="1"/>
          </p:cNvSpPr>
          <p:nvPr>
            <p:ph type="title"/>
          </p:nvPr>
        </p:nvSpPr>
        <p:spPr/>
        <p:txBody>
          <a:bodyPr/>
          <a:lstStyle/>
          <a:p>
            <a:r>
              <a:rPr lang="en-US" dirty="0"/>
              <a:t>Slide Deck for VSM</a:t>
            </a:r>
          </a:p>
        </p:txBody>
      </p:sp>
    </p:spTree>
    <p:extLst>
      <p:ext uri="{BB962C8B-B14F-4D97-AF65-F5344CB8AC3E}">
        <p14:creationId xmlns:p14="http://schemas.microsoft.com/office/powerpoint/2010/main" val="707714836"/>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a:stretch>
            <a:fillRect/>
          </a:stretch>
        </p:blipFill>
        <p:spPr>
          <a:xfrm>
            <a:off x="-1" y="-1"/>
            <a:ext cx="12192001" cy="6830871"/>
          </a:xfrm>
          <a:prstGeom prst="rect">
            <a:avLst/>
          </a:prstGeom>
        </p:spPr>
      </p:pic>
      <p:sp>
        <p:nvSpPr>
          <p:cNvPr id="3" name="Title 12"/>
          <p:cNvSpPr txBox="1">
            <a:spLocks/>
          </p:cNvSpPr>
          <p:nvPr/>
        </p:nvSpPr>
        <p:spPr>
          <a:xfrm>
            <a:off x="-2245895" y="3186206"/>
            <a:ext cx="16138358" cy="2091647"/>
          </a:xfrm>
          <a:prstGeom prst="rect">
            <a:avLst/>
          </a:prstGeom>
        </p:spPr>
        <p:txBody>
          <a:bodyPr anchor="ctr"/>
          <a:lstStyle>
            <a:lvl1pPr algn="l" defTabSz="914228" rtl="0" eaLnBrk="1" latinLnBrk="0" hangingPunct="1">
              <a:spcBef>
                <a:spcPct val="0"/>
              </a:spcBef>
              <a:buNone/>
              <a:defRPr sz="7200" kern="1200">
                <a:solidFill>
                  <a:srgbClr val="00A9CB"/>
                </a:solidFill>
                <a:latin typeface="+mj-lt"/>
                <a:ea typeface="+mj-ea"/>
                <a:cs typeface="+mj-cs"/>
              </a:defRPr>
            </a:lvl1pPr>
          </a:lstStyle>
          <a:p>
            <a:pPr algn="ctr" defTabSz="914052">
              <a:defRPr/>
            </a:pPr>
            <a:r>
              <a:rPr lang="en-US" sz="7998" b="1" i="1">
                <a:solidFill>
                  <a:srgbClr val="FBFBFB"/>
                </a:solidFill>
                <a:latin typeface="Bodoni MT"/>
                <a:cs typeface="Bodoni Std Bold Italic"/>
              </a:rPr>
              <a:t>Value Stream Mapping</a:t>
            </a:r>
            <a:br>
              <a:rPr lang="en-US" sz="7998" b="1" i="1">
                <a:solidFill>
                  <a:srgbClr val="FBFBFB"/>
                </a:solidFill>
                <a:latin typeface="Bodoni MT"/>
                <a:cs typeface="Bodoni Std Bold Italic"/>
              </a:rPr>
            </a:br>
            <a:r>
              <a:rPr lang="en-US" sz="7998" b="1" i="1">
                <a:solidFill>
                  <a:srgbClr val="FBFBFB"/>
                </a:solidFill>
                <a:latin typeface="Bodoni MT"/>
                <a:cs typeface="Bodoni Std Bold Italic"/>
              </a:rPr>
              <a:t>Context</a:t>
            </a:r>
            <a:endParaRPr lang="en-US" sz="7998" b="1" i="1" dirty="0">
              <a:solidFill>
                <a:srgbClr val="FBFBFB"/>
              </a:solidFill>
              <a:latin typeface="Bodoni MT"/>
              <a:cs typeface="Bodoni Std Bold Italic"/>
            </a:endParaRPr>
          </a:p>
        </p:txBody>
      </p:sp>
      <p:sp>
        <p:nvSpPr>
          <p:cNvPr id="4" name="Text Placeholder 13"/>
          <p:cNvSpPr txBox="1">
            <a:spLocks/>
          </p:cNvSpPr>
          <p:nvPr/>
        </p:nvSpPr>
        <p:spPr>
          <a:xfrm>
            <a:off x="3801928" y="2614710"/>
            <a:ext cx="4598350" cy="656272"/>
          </a:xfrm>
          <a:prstGeom prst="rect">
            <a:avLst/>
          </a:prstGeom>
          <a:noFill/>
        </p:spPr>
        <p:txBody>
          <a:bodyPr anchor="ctr"/>
          <a:lstStyle>
            <a:lvl1pPr marL="0" indent="0" algn="l" defTabSz="914228" rtl="0" eaLnBrk="1" latinLnBrk="0" hangingPunct="1">
              <a:spcBef>
                <a:spcPct val="20000"/>
              </a:spcBef>
              <a:buFontTx/>
              <a:buNone/>
              <a:defRPr sz="3200" kern="1200">
                <a:solidFill>
                  <a:schemeClr val="tx1"/>
                </a:solidFill>
                <a:latin typeface="+mn-lt"/>
                <a:ea typeface="+mn-ea"/>
                <a:cs typeface="+mn-cs"/>
              </a:defRPr>
            </a:lvl1pPr>
            <a:lvl2pPr marL="457114" indent="0" algn="l" defTabSz="914228" rtl="0" eaLnBrk="1" latinLnBrk="0" hangingPunct="1">
              <a:spcBef>
                <a:spcPct val="20000"/>
              </a:spcBef>
              <a:buFontTx/>
              <a:buNone/>
              <a:defRPr sz="4400" b="1" u="sng" kern="1200" spc="400" baseline="0">
                <a:solidFill>
                  <a:srgbClr val="EC5038"/>
                </a:solidFill>
                <a:latin typeface="+mn-lt"/>
                <a:ea typeface="+mn-ea"/>
                <a:cs typeface="+mn-cs"/>
              </a:defRPr>
            </a:lvl2pPr>
            <a:lvl3pPr marL="914228" indent="0" algn="l" defTabSz="914228" rtl="0" eaLnBrk="1" latinLnBrk="0" hangingPunct="1">
              <a:spcBef>
                <a:spcPct val="20000"/>
              </a:spcBef>
              <a:buFontTx/>
              <a:buNone/>
              <a:defRPr sz="2000" b="1" i="1" kern="1200">
                <a:solidFill>
                  <a:schemeClr val="tx2"/>
                </a:solidFill>
                <a:latin typeface="+mj-lt"/>
                <a:ea typeface="+mn-ea"/>
                <a:cs typeface="+mn-cs"/>
              </a:defRPr>
            </a:lvl3pPr>
            <a:lvl4pPr marL="1371342" indent="0" algn="l" defTabSz="914228" rtl="0" eaLnBrk="1" latinLnBrk="0" hangingPunct="1">
              <a:spcBef>
                <a:spcPct val="20000"/>
              </a:spcBef>
              <a:buFontTx/>
              <a:buNone/>
              <a:defRPr sz="2000" b="1" i="1" kern="1200" spc="300">
                <a:solidFill>
                  <a:schemeClr val="accent3"/>
                </a:solidFill>
                <a:latin typeface="+mn-lt"/>
                <a:ea typeface="+mn-ea"/>
                <a:cs typeface="+mn-cs"/>
              </a:defRPr>
            </a:lvl4pPr>
            <a:lvl5pPr marL="1828457" indent="0" algn="l" defTabSz="914228" rtl="0" eaLnBrk="1" latinLnBrk="0" hangingPunct="1">
              <a:spcBef>
                <a:spcPct val="20000"/>
              </a:spcBef>
              <a:buFontTx/>
              <a:buNone/>
              <a:defRPr sz="1800" b="1" i="1" kern="1200">
                <a:solidFill>
                  <a:schemeClr val="tx2"/>
                </a:solidFill>
                <a:latin typeface="Graphik Regular" panose="020B0503030202060203" pitchFamily="34" charset="0"/>
                <a:ea typeface="+mn-ea"/>
                <a:cs typeface="+mn-cs"/>
              </a:defRPr>
            </a:lvl5pPr>
            <a:lvl6pPr marL="2514127"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41"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56"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70"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052">
              <a:defRPr/>
            </a:pPr>
            <a:r>
              <a:rPr lang="en-US" sz="3600" spc="600" dirty="0">
                <a:solidFill>
                  <a:srgbClr val="FBFBFB"/>
                </a:solidFill>
                <a:latin typeface="Segoe UI"/>
              </a:rPr>
              <a:t>THE MICROSOFT</a:t>
            </a:r>
          </a:p>
        </p:txBody>
      </p:sp>
    </p:spTree>
    <p:extLst>
      <p:ext uri="{BB962C8B-B14F-4D97-AF65-F5344CB8AC3E}">
        <p14:creationId xmlns:p14="http://schemas.microsoft.com/office/powerpoint/2010/main" val="30328410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99208"/>
          </a:xfrm>
        </p:spPr>
        <p:txBody>
          <a:bodyPr/>
          <a:lstStyle/>
          <a:p>
            <a:r>
              <a:rPr lang="en-US" dirty="0"/>
              <a:t>Role of Security in DevOps </a:t>
            </a:r>
            <a:r>
              <a:rPr lang="en-US" sz="2800" dirty="0"/>
              <a:t>aka DevSecOps</a:t>
            </a:r>
            <a:endParaRPr lang="en-US" dirty="0"/>
          </a:p>
        </p:txBody>
      </p:sp>
      <p:sp>
        <p:nvSpPr>
          <p:cNvPr id="3" name="Rectangle 2"/>
          <p:cNvSpPr/>
          <p:nvPr/>
        </p:nvSpPr>
        <p:spPr>
          <a:xfrm>
            <a:off x="457999" y="1218912"/>
            <a:ext cx="11276000" cy="738664"/>
          </a:xfrm>
          <a:prstGeom prst="rect">
            <a:avLst/>
          </a:prstGeom>
        </p:spPr>
        <p:txBody>
          <a:bodyPr wrap="square" lIns="0" tIns="0" rIns="0" bIns="0">
            <a:spAutoFit/>
          </a:bodyPr>
          <a:lstStyle/>
          <a:p>
            <a:r>
              <a:rPr lang="en-US" sz="2400" dirty="0">
                <a:latin typeface="+mj-lt"/>
              </a:rPr>
              <a:t>Incorporate security necessities into every aspect of the business; enable others to automate compliance</a:t>
            </a:r>
          </a:p>
        </p:txBody>
      </p:sp>
      <p:grpSp>
        <p:nvGrpSpPr>
          <p:cNvPr id="6" name="Group 5"/>
          <p:cNvGrpSpPr/>
          <p:nvPr/>
        </p:nvGrpSpPr>
        <p:grpSpPr>
          <a:xfrm>
            <a:off x="458001" y="2057429"/>
            <a:ext cx="5478109" cy="4388814"/>
            <a:chOff x="457200" y="2125663"/>
            <a:chExt cx="5478887" cy="4389437"/>
          </a:xfrm>
        </p:grpSpPr>
        <p:grpSp>
          <p:nvGrpSpPr>
            <p:cNvPr id="8" name="Group 7"/>
            <p:cNvGrpSpPr/>
            <p:nvPr/>
          </p:nvGrpSpPr>
          <p:grpSpPr>
            <a:xfrm>
              <a:off x="756485" y="2437957"/>
              <a:ext cx="4917175" cy="3769788"/>
              <a:chOff x="386471" y="2361235"/>
              <a:chExt cx="5614086" cy="4289918"/>
            </a:xfrm>
          </p:grpSpPr>
          <p:sp>
            <p:nvSpPr>
              <p:cNvPr id="29" name="Freeform: Shape 28"/>
              <p:cNvSpPr/>
              <p:nvPr/>
            </p:nvSpPr>
            <p:spPr bwMode="auto">
              <a:xfrm>
                <a:off x="2212987" y="2361235"/>
                <a:ext cx="2916158" cy="2622569"/>
              </a:xfrm>
              <a:custGeom>
                <a:avLst/>
                <a:gdLst>
                  <a:gd name="connsiteX0" fmla="*/ 1608881 w 3207256"/>
                  <a:gd name="connsiteY0" fmla="*/ 0 h 2884360"/>
                  <a:gd name="connsiteX1" fmla="*/ 3185075 w 3207256"/>
                  <a:gd name="connsiteY1" fmla="*/ 1284636 h 2884360"/>
                  <a:gd name="connsiteX2" fmla="*/ 3207256 w 3207256"/>
                  <a:gd name="connsiteY2" fmla="*/ 1429970 h 2884360"/>
                  <a:gd name="connsiteX3" fmla="*/ 3201669 w 3207256"/>
                  <a:gd name="connsiteY3" fmla="*/ 1426576 h 2884360"/>
                  <a:gd name="connsiteX4" fmla="*/ 2370620 w 3207256"/>
                  <a:gd name="connsiteY4" fmla="*/ 1216146 h 2884360"/>
                  <a:gd name="connsiteX5" fmla="*/ 636136 w 3207256"/>
                  <a:gd name="connsiteY5" fmla="*/ 2781371 h 2884360"/>
                  <a:gd name="connsiteX6" fmla="*/ 630935 w 3207256"/>
                  <a:gd name="connsiteY6" fmla="*/ 2884360 h 2884360"/>
                  <a:gd name="connsiteX7" fmla="*/ 585484 w 3207256"/>
                  <a:gd name="connsiteY7" fmla="*/ 2850372 h 2884360"/>
                  <a:gd name="connsiteX8" fmla="*/ 0 w 3207256"/>
                  <a:gd name="connsiteY8" fmla="*/ 1608881 h 2884360"/>
                  <a:gd name="connsiteX9" fmla="*/ 1608881 w 3207256"/>
                  <a:gd name="connsiteY9" fmla="*/ 0 h 288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07256" h="2884360">
                    <a:moveTo>
                      <a:pt x="1608881" y="0"/>
                    </a:moveTo>
                    <a:cubicBezTo>
                      <a:pt x="2386371" y="0"/>
                      <a:pt x="3035053" y="551496"/>
                      <a:pt x="3185075" y="1284636"/>
                    </a:cubicBezTo>
                    <a:lnTo>
                      <a:pt x="3207256" y="1429970"/>
                    </a:lnTo>
                    <a:lnTo>
                      <a:pt x="3201669" y="1426576"/>
                    </a:lnTo>
                    <a:cubicBezTo>
                      <a:pt x="2954629" y="1292375"/>
                      <a:pt x="2671527" y="1216146"/>
                      <a:pt x="2370620" y="1216146"/>
                    </a:cubicBezTo>
                    <a:cubicBezTo>
                      <a:pt x="1467901" y="1216146"/>
                      <a:pt x="725420" y="1902207"/>
                      <a:pt x="636136" y="2781371"/>
                    </a:cubicBezTo>
                    <a:lnTo>
                      <a:pt x="630935" y="2884360"/>
                    </a:lnTo>
                    <a:lnTo>
                      <a:pt x="585484" y="2850372"/>
                    </a:lnTo>
                    <a:cubicBezTo>
                      <a:pt x="227914" y="2555279"/>
                      <a:pt x="0" y="2108696"/>
                      <a:pt x="0" y="1608881"/>
                    </a:cubicBezTo>
                    <a:cubicBezTo>
                      <a:pt x="0" y="720321"/>
                      <a:pt x="720321" y="0"/>
                      <a:pt x="160888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Freeform: Shape 29"/>
              <p:cNvSpPr/>
              <p:nvPr/>
            </p:nvSpPr>
            <p:spPr bwMode="auto">
              <a:xfrm>
                <a:off x="3677437" y="3589389"/>
                <a:ext cx="2153863" cy="2925710"/>
              </a:xfrm>
              <a:custGeom>
                <a:avLst/>
                <a:gdLst>
                  <a:gd name="connsiteX0" fmla="*/ 759986 w 2368867"/>
                  <a:gd name="connsiteY0" fmla="*/ 0 h 3217762"/>
                  <a:gd name="connsiteX1" fmla="*/ 2368867 w 2368867"/>
                  <a:gd name="connsiteY1" fmla="*/ 1608881 h 3217762"/>
                  <a:gd name="connsiteX2" fmla="*/ 759986 w 2368867"/>
                  <a:gd name="connsiteY2" fmla="*/ 3217762 h 3217762"/>
                  <a:gd name="connsiteX3" fmla="*/ 133737 w 2368867"/>
                  <a:gd name="connsiteY3" fmla="*/ 3091328 h 3217762"/>
                  <a:gd name="connsiteX4" fmla="*/ 0 w 2368867"/>
                  <a:gd name="connsiteY4" fmla="*/ 3026904 h 3217762"/>
                  <a:gd name="connsiteX5" fmla="*/ 97172 w 2368867"/>
                  <a:gd name="connsiteY5" fmla="*/ 2954240 h 3217762"/>
                  <a:gd name="connsiteX6" fmla="*/ 731639 w 2368867"/>
                  <a:gd name="connsiteY6" fmla="*/ 1608881 h 3217762"/>
                  <a:gd name="connsiteX7" fmla="*/ 97172 w 2368867"/>
                  <a:gd name="connsiteY7" fmla="*/ 263523 h 3217762"/>
                  <a:gd name="connsiteX8" fmla="*/ 0 w 2368867"/>
                  <a:gd name="connsiteY8" fmla="*/ 190859 h 3217762"/>
                  <a:gd name="connsiteX9" fmla="*/ 133737 w 2368867"/>
                  <a:gd name="connsiteY9" fmla="*/ 126434 h 3217762"/>
                  <a:gd name="connsiteX10" fmla="*/ 759986 w 2368867"/>
                  <a:gd name="connsiteY10" fmla="*/ 0 h 321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8867" h="3217762">
                    <a:moveTo>
                      <a:pt x="759986" y="0"/>
                    </a:moveTo>
                    <a:cubicBezTo>
                      <a:pt x="1648546" y="0"/>
                      <a:pt x="2368867" y="720321"/>
                      <a:pt x="2368867" y="1608881"/>
                    </a:cubicBezTo>
                    <a:cubicBezTo>
                      <a:pt x="2368867" y="2497441"/>
                      <a:pt x="1648546" y="3217762"/>
                      <a:pt x="759986" y="3217762"/>
                    </a:cubicBezTo>
                    <a:cubicBezTo>
                      <a:pt x="537846" y="3217762"/>
                      <a:pt x="326221" y="3172742"/>
                      <a:pt x="133737" y="3091328"/>
                    </a:cubicBezTo>
                    <a:lnTo>
                      <a:pt x="0" y="3026904"/>
                    </a:lnTo>
                    <a:lnTo>
                      <a:pt x="97172" y="2954240"/>
                    </a:lnTo>
                    <a:cubicBezTo>
                      <a:pt x="484657" y="2634459"/>
                      <a:pt x="731639" y="2150513"/>
                      <a:pt x="731639" y="1608881"/>
                    </a:cubicBezTo>
                    <a:cubicBezTo>
                      <a:pt x="731639" y="1067249"/>
                      <a:pt x="484657" y="583304"/>
                      <a:pt x="97172" y="263523"/>
                    </a:cubicBezTo>
                    <a:lnTo>
                      <a:pt x="0" y="190859"/>
                    </a:lnTo>
                    <a:lnTo>
                      <a:pt x="133737" y="126434"/>
                    </a:lnTo>
                    <a:cubicBezTo>
                      <a:pt x="326221" y="45020"/>
                      <a:pt x="537846" y="0"/>
                      <a:pt x="759986"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Shape 30"/>
              <p:cNvSpPr/>
              <p:nvPr/>
            </p:nvSpPr>
            <p:spPr bwMode="auto">
              <a:xfrm>
                <a:off x="1294573" y="3749462"/>
                <a:ext cx="2900007" cy="2765638"/>
              </a:xfrm>
              <a:custGeom>
                <a:avLst/>
                <a:gdLst>
                  <a:gd name="connsiteX0" fmla="*/ 879634 w 3189493"/>
                  <a:gd name="connsiteY0" fmla="*/ 0 h 3041711"/>
                  <a:gd name="connsiteX1" fmla="*/ 875489 w 3189493"/>
                  <a:gd name="connsiteY1" fmla="*/ 82079 h 3041711"/>
                  <a:gd name="connsiteX2" fmla="*/ 2618975 w 3189493"/>
                  <a:gd name="connsiteY2" fmla="*/ 1825565 h 3041711"/>
                  <a:gd name="connsiteX3" fmla="*/ 3137435 w 3189493"/>
                  <a:gd name="connsiteY3" fmla="*/ 1747181 h 3041711"/>
                  <a:gd name="connsiteX4" fmla="*/ 3189493 w 3189493"/>
                  <a:gd name="connsiteY4" fmla="*/ 1728128 h 3041711"/>
                  <a:gd name="connsiteX5" fmla="*/ 3185075 w 3189493"/>
                  <a:gd name="connsiteY5" fmla="*/ 1757076 h 3041711"/>
                  <a:gd name="connsiteX6" fmla="*/ 1608881 w 3189493"/>
                  <a:gd name="connsiteY6" fmla="*/ 3041711 h 3041711"/>
                  <a:gd name="connsiteX7" fmla="*/ 0 w 3189493"/>
                  <a:gd name="connsiteY7" fmla="*/ 1432830 h 3041711"/>
                  <a:gd name="connsiteX8" fmla="*/ 841993 w 3189493"/>
                  <a:gd name="connsiteY8" fmla="*/ 18133 h 30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9493" h="3041711">
                    <a:moveTo>
                      <a:pt x="879634" y="0"/>
                    </a:moveTo>
                    <a:lnTo>
                      <a:pt x="875489" y="82079"/>
                    </a:lnTo>
                    <a:cubicBezTo>
                      <a:pt x="875489" y="1044980"/>
                      <a:pt x="1656074" y="1825565"/>
                      <a:pt x="2618975" y="1825565"/>
                    </a:cubicBezTo>
                    <a:cubicBezTo>
                      <a:pt x="2799519" y="1825565"/>
                      <a:pt x="2973653" y="1798123"/>
                      <a:pt x="3137435" y="1747181"/>
                    </a:cubicBezTo>
                    <a:lnTo>
                      <a:pt x="3189493" y="1728128"/>
                    </a:lnTo>
                    <a:lnTo>
                      <a:pt x="3185075" y="1757076"/>
                    </a:lnTo>
                    <a:cubicBezTo>
                      <a:pt x="3035053" y="2490215"/>
                      <a:pt x="2386371" y="3041711"/>
                      <a:pt x="1608881" y="3041711"/>
                    </a:cubicBezTo>
                    <a:cubicBezTo>
                      <a:pt x="720321" y="3041711"/>
                      <a:pt x="0" y="2321390"/>
                      <a:pt x="0" y="1432830"/>
                    </a:cubicBezTo>
                    <a:cubicBezTo>
                      <a:pt x="0" y="821945"/>
                      <a:pt x="340465" y="290580"/>
                      <a:pt x="841993" y="18133"/>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2922609" y="4271446"/>
                <a:ext cx="1240954" cy="737992"/>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algn="ctr">
                  <a:spcBef>
                    <a:spcPts val="200"/>
                  </a:spcBef>
                </a:pPr>
                <a:r>
                  <a:rPr lang="en-US" sz="2400" dirty="0">
                    <a:ln>
                      <a:noFill/>
                    </a:ln>
                    <a:solidFill>
                      <a:schemeClr val="tx2"/>
                    </a:solidFill>
                    <a:latin typeface="+mn-lt"/>
                    <a:cs typeface="Segoe UI Semibold" panose="020B0702040204020203" pitchFamily="34" charset="0"/>
                  </a:rPr>
                  <a:t>TRUST</a:t>
                </a:r>
                <a:endParaRPr lang="en-US" sz="1800" dirty="0">
                  <a:ln>
                    <a:noFill/>
                  </a:ln>
                  <a:solidFill>
                    <a:schemeClr val="tx2"/>
                  </a:solidFill>
                  <a:latin typeface="+mn-lt"/>
                  <a:cs typeface="Segoe UI Semibold" panose="020B0702040204020203" pitchFamily="34" charset="0"/>
                </a:endParaRPr>
              </a:p>
            </p:txBody>
          </p:sp>
          <p:sp>
            <p:nvSpPr>
              <p:cNvPr id="33" name="TextBox 32"/>
              <p:cNvSpPr txBox="1"/>
              <p:nvPr/>
            </p:nvSpPr>
            <p:spPr>
              <a:xfrm>
                <a:off x="2667517" y="2607733"/>
                <a:ext cx="2219802" cy="918737"/>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a:spcBef>
                    <a:spcPts val="200"/>
                  </a:spcBef>
                </a:pPr>
                <a:r>
                  <a:rPr lang="en-US" sz="1100" dirty="0">
                    <a:ln>
                      <a:noFill/>
                    </a:ln>
                    <a:solidFill>
                      <a:schemeClr val="bg1"/>
                    </a:solidFill>
                    <a:latin typeface="+mn-lt"/>
                  </a:rPr>
                  <a:t>Culture, politics, processes</a:t>
                </a:r>
                <a:br>
                  <a:rPr lang="en-US" sz="1100" dirty="0">
                    <a:ln>
                      <a:noFill/>
                    </a:ln>
                    <a:solidFill>
                      <a:schemeClr val="bg1"/>
                    </a:solidFill>
                    <a:latin typeface="+mn-lt"/>
                  </a:rPr>
                </a:br>
                <a:r>
                  <a:rPr lang="en-US" sz="1100" dirty="0">
                    <a:ln>
                      <a:noFill/>
                    </a:ln>
                    <a:solidFill>
                      <a:schemeClr val="bg1"/>
                    </a:solidFill>
                    <a:latin typeface="+mn-lt"/>
                  </a:rPr>
                  <a:t>&amp; laws that determine how a company should conduct itself.</a:t>
                </a:r>
              </a:p>
            </p:txBody>
          </p:sp>
          <p:sp>
            <p:nvSpPr>
              <p:cNvPr id="34" name="TextBox 33"/>
              <p:cNvSpPr txBox="1"/>
              <p:nvPr/>
            </p:nvSpPr>
            <p:spPr>
              <a:xfrm>
                <a:off x="4355742" y="4435274"/>
                <a:ext cx="1207908" cy="1255359"/>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algn="r">
                  <a:spcBef>
                    <a:spcPts val="200"/>
                  </a:spcBef>
                </a:pPr>
                <a:r>
                  <a:rPr lang="en-US" sz="1100" dirty="0">
                    <a:ln>
                      <a:noFill/>
                    </a:ln>
                    <a:solidFill>
                      <a:schemeClr val="bg1"/>
                    </a:solidFill>
                    <a:latin typeface="+mn-lt"/>
                  </a:rPr>
                  <a:t>Effect if uncertainty on organizational objectives.</a:t>
                </a:r>
              </a:p>
            </p:txBody>
          </p:sp>
          <p:sp>
            <p:nvSpPr>
              <p:cNvPr id="35" name="TextBox 34"/>
              <p:cNvSpPr txBox="1"/>
              <p:nvPr/>
            </p:nvSpPr>
            <p:spPr>
              <a:xfrm>
                <a:off x="1732937" y="5241446"/>
                <a:ext cx="2048990" cy="855329"/>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a:lnSpc>
                    <a:spcPct val="90000"/>
                  </a:lnSpc>
                  <a:spcBef>
                    <a:spcPts val="200"/>
                  </a:spcBef>
                </a:pPr>
                <a:r>
                  <a:rPr lang="en-US" sz="1100" dirty="0">
                    <a:ln>
                      <a:noFill/>
                    </a:ln>
                    <a:solidFill>
                      <a:schemeClr val="bg1"/>
                    </a:solidFill>
                    <a:latin typeface="+mn-lt"/>
                  </a:rPr>
                  <a:t>Act of adhering &amp; demonstrating adherence to laws, regulations, corporate policies &amp; procedures.</a:t>
                </a:r>
              </a:p>
            </p:txBody>
          </p:sp>
          <p:sp>
            <p:nvSpPr>
              <p:cNvPr id="36" name="Rectangle 35"/>
              <p:cNvSpPr/>
              <p:nvPr/>
            </p:nvSpPr>
            <p:spPr>
              <a:xfrm>
                <a:off x="386471" y="6260268"/>
                <a:ext cx="1701278" cy="390885"/>
              </a:xfrm>
              <a:prstGeom prst="rect">
                <a:avLst/>
              </a:prstGeom>
            </p:spPr>
            <p:txBody>
              <a:bodyPr wrap="none">
                <a:spAutoFit/>
              </a:bodyPr>
              <a:lstStyle/>
              <a:p>
                <a:pPr>
                  <a:spcBef>
                    <a:spcPts val="200"/>
                  </a:spcBef>
                </a:pPr>
                <a:r>
                  <a:rPr lang="en-US" sz="1600" dirty="0">
                    <a:solidFill>
                      <a:schemeClr val="tx2"/>
                    </a:solidFill>
                    <a:latin typeface="Segoe UI Semibold" panose="020B0702040204020203" pitchFamily="34" charset="0"/>
                    <a:cs typeface="Segoe UI Semibold" panose="020B0702040204020203" pitchFamily="34" charset="0"/>
                  </a:rPr>
                  <a:t>COMPLIANCE</a:t>
                </a:r>
              </a:p>
            </p:txBody>
          </p:sp>
          <p:sp>
            <p:nvSpPr>
              <p:cNvPr id="37" name="Rectangle 36"/>
              <p:cNvSpPr/>
              <p:nvPr/>
            </p:nvSpPr>
            <p:spPr>
              <a:xfrm>
                <a:off x="1011286" y="2361235"/>
                <a:ext cx="1784807" cy="390885"/>
              </a:xfrm>
              <a:prstGeom prst="rect">
                <a:avLst/>
              </a:prstGeom>
            </p:spPr>
            <p:txBody>
              <a:bodyPr wrap="none">
                <a:spAutoFit/>
              </a:bodyPr>
              <a:lstStyle/>
              <a:p>
                <a:r>
                  <a:rPr lang="en-US" sz="1600" dirty="0">
                    <a:solidFill>
                      <a:schemeClr val="tx2"/>
                    </a:solidFill>
                    <a:latin typeface="Segoe UI Semibold" panose="020B0702040204020203" pitchFamily="34" charset="0"/>
                    <a:cs typeface="Segoe UI Semibold" panose="020B0702040204020203" pitchFamily="34" charset="0"/>
                  </a:rPr>
                  <a:t>GOVERNANCE</a:t>
                </a:r>
              </a:p>
            </p:txBody>
          </p:sp>
          <p:sp>
            <p:nvSpPr>
              <p:cNvPr id="38" name="Rectangle 37"/>
              <p:cNvSpPr/>
              <p:nvPr/>
            </p:nvSpPr>
            <p:spPr>
              <a:xfrm>
                <a:off x="5295565" y="6260268"/>
                <a:ext cx="704992" cy="390885"/>
              </a:xfrm>
              <a:prstGeom prst="rect">
                <a:avLst/>
              </a:prstGeom>
            </p:spPr>
            <p:txBody>
              <a:bodyPr wrap="none">
                <a:spAutoFit/>
              </a:bodyPr>
              <a:lstStyle/>
              <a:p>
                <a:pPr>
                  <a:spcBef>
                    <a:spcPts val="200"/>
                  </a:spcBef>
                </a:pPr>
                <a:r>
                  <a:rPr lang="en-US" sz="1600" dirty="0">
                    <a:solidFill>
                      <a:schemeClr val="tx2"/>
                    </a:solidFill>
                    <a:latin typeface="Segoe UI Semibold" panose="020B0702040204020203" pitchFamily="34" charset="0"/>
                    <a:cs typeface="Segoe UI Semibold" panose="020B0702040204020203" pitchFamily="34" charset="0"/>
                  </a:rPr>
                  <a:t>RISK</a:t>
                </a:r>
              </a:p>
            </p:txBody>
          </p:sp>
        </p:grpSp>
        <p:sp>
          <p:nvSpPr>
            <p:cNvPr id="43" name="Rectangle 42"/>
            <p:cNvSpPr/>
            <p:nvPr/>
          </p:nvSpPr>
          <p:spPr bwMode="auto">
            <a:xfrm>
              <a:off x="457200" y="2125663"/>
              <a:ext cx="5478887" cy="4389437"/>
            </a:xfrm>
            <a:prstGeom prst="rect">
              <a:avLst/>
            </a:prstGeom>
            <a:no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 name="Group 16"/>
          <p:cNvGrpSpPr/>
          <p:nvPr/>
        </p:nvGrpSpPr>
        <p:grpSpPr>
          <a:xfrm>
            <a:off x="6175916" y="1989009"/>
            <a:ext cx="5558084" cy="4388814"/>
            <a:chOff x="6175927" y="2125663"/>
            <a:chExt cx="5558872" cy="4389437"/>
          </a:xfrm>
        </p:grpSpPr>
        <p:sp>
          <p:nvSpPr>
            <p:cNvPr id="5" name="TextBox 4"/>
            <p:cNvSpPr txBox="1"/>
            <p:nvPr/>
          </p:nvSpPr>
          <p:spPr>
            <a:xfrm>
              <a:off x="6175927" y="2125663"/>
              <a:ext cx="5001974" cy="307821"/>
            </a:xfrm>
            <a:prstGeom prst="rect">
              <a:avLst/>
            </a:prstGeom>
            <a:noFill/>
          </p:spPr>
          <p:txBody>
            <a:bodyPr wrap="square" lIns="0" tIns="0" rIns="0" bIns="0" rtlCol="0">
              <a:spAutoFit/>
            </a:bodyPr>
            <a:lstStyle/>
            <a:p>
              <a:pPr>
                <a:spcAft>
                  <a:spcPts val="600"/>
                </a:spcAft>
              </a:pPr>
              <a:r>
                <a:rPr lang="en-US" sz="2000" dirty="0">
                  <a:solidFill>
                    <a:schemeClr val="accent1"/>
                  </a:solidFill>
                  <a:latin typeface="Segoe UI Semibold" panose="020B0702040204020203" pitchFamily="34" charset="0"/>
                  <a:cs typeface="Segoe UI Semibold" panose="020B0702040204020203" pitchFamily="34" charset="0"/>
                </a:rPr>
                <a:t>Making the business case:</a:t>
              </a:r>
            </a:p>
          </p:txBody>
        </p:sp>
        <p:grpSp>
          <p:nvGrpSpPr>
            <p:cNvPr id="14" name="Group 13"/>
            <p:cNvGrpSpPr/>
            <p:nvPr/>
          </p:nvGrpSpPr>
          <p:grpSpPr>
            <a:xfrm>
              <a:off x="6261959" y="2523964"/>
              <a:ext cx="5472840" cy="782902"/>
              <a:chOff x="6261959" y="2523964"/>
              <a:chExt cx="5472840" cy="782902"/>
            </a:xfrm>
          </p:grpSpPr>
          <p:sp>
            <p:nvSpPr>
              <p:cNvPr id="48" name="TextBox 47"/>
              <p:cNvSpPr txBox="1"/>
              <p:nvPr/>
            </p:nvSpPr>
            <p:spPr>
              <a:xfrm>
                <a:off x="6841864" y="2523964"/>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r>
                  <a:rPr lang="en-US" sz="1800" dirty="0">
                    <a:ln>
                      <a:noFill/>
                    </a:ln>
                    <a:solidFill>
                      <a:schemeClr val="tx1"/>
                    </a:solidFill>
                    <a:latin typeface="+mn-lt"/>
                  </a:rPr>
                  <a:t>Security</a:t>
                </a:r>
              </a:p>
            </p:txBody>
          </p:sp>
          <p:grpSp>
            <p:nvGrpSpPr>
              <p:cNvPr id="7" name="Group 6"/>
              <p:cNvGrpSpPr/>
              <p:nvPr/>
            </p:nvGrpSpPr>
            <p:grpSpPr>
              <a:xfrm>
                <a:off x="6261959" y="2696681"/>
                <a:ext cx="5472840" cy="610185"/>
                <a:chOff x="6261959" y="2696681"/>
                <a:chExt cx="5472840" cy="610185"/>
              </a:xfrm>
            </p:grpSpPr>
            <p:cxnSp>
              <p:nvCxnSpPr>
                <p:cNvPr id="47" name="Straight Connector 46"/>
                <p:cNvCxnSpPr>
                  <a:cxnSpLocks/>
                </p:cNvCxnSpPr>
                <p:nvPr/>
              </p:nvCxnSpPr>
              <p:spPr>
                <a:xfrm>
                  <a:off x="6861927" y="3306866"/>
                  <a:ext cx="4872872" cy="0"/>
                </a:xfrm>
                <a:prstGeom prst="line">
                  <a:avLst/>
                </a:prstGeom>
                <a:ln>
                  <a:solidFill>
                    <a:schemeClr val="bg1">
                      <a:lumMod val="75000"/>
                      <a:alpha val="32000"/>
                    </a:schemeClr>
                  </a:solidFill>
                </a:ln>
              </p:spPr>
              <p:style>
                <a:lnRef idx="1">
                  <a:schemeClr val="accent1"/>
                </a:lnRef>
                <a:fillRef idx="0">
                  <a:schemeClr val="accent1"/>
                </a:fillRef>
                <a:effectRef idx="0">
                  <a:schemeClr val="accent1"/>
                </a:effectRef>
                <a:fontRef idx="minor">
                  <a:schemeClr val="tx1"/>
                </a:fontRef>
              </p:style>
            </p:cxnSp>
            <p:sp>
              <p:nvSpPr>
                <p:cNvPr id="44" name="Rectangle 74"/>
                <p:cNvSpPr/>
                <p:nvPr/>
              </p:nvSpPr>
              <p:spPr>
                <a:xfrm>
                  <a:off x="6261959" y="2696681"/>
                  <a:ext cx="378872" cy="486920"/>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grpSp>
        </p:grpSp>
        <p:grpSp>
          <p:nvGrpSpPr>
            <p:cNvPr id="16" name="Group 15"/>
            <p:cNvGrpSpPr/>
            <p:nvPr/>
          </p:nvGrpSpPr>
          <p:grpSpPr>
            <a:xfrm>
              <a:off x="6254339" y="4140852"/>
              <a:ext cx="5480460" cy="782900"/>
              <a:chOff x="6254339" y="4140852"/>
              <a:chExt cx="5480460" cy="782900"/>
            </a:xfrm>
          </p:grpSpPr>
          <p:sp>
            <p:nvSpPr>
              <p:cNvPr id="52" name="TextBox 51"/>
              <p:cNvSpPr txBox="1"/>
              <p:nvPr/>
            </p:nvSpPr>
            <p:spPr>
              <a:xfrm>
                <a:off x="6841864" y="4140852"/>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r>
                  <a:rPr lang="en-US" sz="1800" dirty="0"/>
                  <a:t>Availability</a:t>
                </a:r>
              </a:p>
            </p:txBody>
          </p:sp>
          <p:grpSp>
            <p:nvGrpSpPr>
              <p:cNvPr id="10" name="Group 9"/>
              <p:cNvGrpSpPr/>
              <p:nvPr/>
            </p:nvGrpSpPr>
            <p:grpSpPr>
              <a:xfrm>
                <a:off x="6254339" y="4294787"/>
                <a:ext cx="5480460" cy="628965"/>
                <a:chOff x="6254339" y="4294787"/>
                <a:chExt cx="5480460" cy="628965"/>
              </a:xfrm>
            </p:grpSpPr>
            <p:cxnSp>
              <p:nvCxnSpPr>
                <p:cNvPr id="51" name="Straight Connector 50"/>
                <p:cNvCxnSpPr>
                  <a:cxnSpLocks/>
                </p:cNvCxnSpPr>
                <p:nvPr/>
              </p:nvCxnSpPr>
              <p:spPr>
                <a:xfrm>
                  <a:off x="6861927" y="4923752"/>
                  <a:ext cx="4872872" cy="0"/>
                </a:xfrm>
                <a:prstGeom prst="line">
                  <a:avLst/>
                </a:prstGeom>
                <a:ln>
                  <a:solidFill>
                    <a:schemeClr val="bg1">
                      <a:lumMod val="75000"/>
                      <a:alpha val="32000"/>
                    </a:schemeClr>
                  </a:solidFill>
                </a:ln>
              </p:spPr>
              <p:style>
                <a:lnRef idx="1">
                  <a:schemeClr val="accent1"/>
                </a:lnRef>
                <a:fillRef idx="0">
                  <a:schemeClr val="accent1"/>
                </a:fillRef>
                <a:effectRef idx="0">
                  <a:schemeClr val="accent1"/>
                </a:effectRef>
                <a:fontRef idx="minor">
                  <a:schemeClr val="tx1"/>
                </a:fontRef>
              </p:style>
            </p:cxnSp>
            <p:sp>
              <p:nvSpPr>
                <p:cNvPr id="66" name="Freeform 31"/>
                <p:cNvSpPr/>
                <p:nvPr/>
              </p:nvSpPr>
              <p:spPr bwMode="auto">
                <a:xfrm>
                  <a:off x="6254339" y="4294787"/>
                  <a:ext cx="394112" cy="449488"/>
                </a:xfrm>
                <a:custGeom>
                  <a:avLst/>
                  <a:gdLst/>
                  <a:ahLst/>
                  <a:cxnLst/>
                  <a:rect l="l" t="t" r="r" b="b"/>
                  <a:pathLst>
                    <a:path w="1910303" h="2178730">
                      <a:moveTo>
                        <a:pt x="1341246" y="610960"/>
                      </a:moveTo>
                      <a:cubicBezTo>
                        <a:pt x="1362500" y="606596"/>
                        <a:pt x="1385451" y="612899"/>
                        <a:pt x="1412281" y="642962"/>
                      </a:cubicBezTo>
                      <a:lnTo>
                        <a:pt x="1489863" y="751576"/>
                      </a:lnTo>
                      <a:cubicBezTo>
                        <a:pt x="1500853" y="770971"/>
                        <a:pt x="1558393" y="802004"/>
                        <a:pt x="1487923" y="873766"/>
                      </a:cubicBezTo>
                      <a:cubicBezTo>
                        <a:pt x="1220914" y="1078064"/>
                        <a:pt x="1052821" y="1286241"/>
                        <a:pt x="892486" y="1519632"/>
                      </a:cubicBezTo>
                      <a:cubicBezTo>
                        <a:pt x="840118" y="1595920"/>
                        <a:pt x="779993" y="1575232"/>
                        <a:pt x="741202" y="1515753"/>
                      </a:cubicBezTo>
                      <a:cubicBezTo>
                        <a:pt x="631942" y="1388390"/>
                        <a:pt x="526561" y="1276543"/>
                        <a:pt x="407602" y="1162757"/>
                      </a:cubicBezTo>
                      <a:cubicBezTo>
                        <a:pt x="379802" y="1117501"/>
                        <a:pt x="375277" y="1099399"/>
                        <a:pt x="434756" y="1026990"/>
                      </a:cubicBezTo>
                      <a:lnTo>
                        <a:pt x="504579" y="957167"/>
                      </a:lnTo>
                      <a:cubicBezTo>
                        <a:pt x="538844" y="928073"/>
                        <a:pt x="600263" y="920315"/>
                        <a:pt x="636467" y="980441"/>
                      </a:cubicBezTo>
                      <a:lnTo>
                        <a:pt x="795509" y="1139482"/>
                      </a:lnTo>
                      <a:cubicBezTo>
                        <a:pt x="912527" y="1003068"/>
                        <a:pt x="1021788" y="810409"/>
                        <a:pt x="1280393" y="642962"/>
                      </a:cubicBezTo>
                      <a:cubicBezTo>
                        <a:pt x="1300434" y="630355"/>
                        <a:pt x="1319991" y="615324"/>
                        <a:pt x="1341246" y="610960"/>
                      </a:cubicBezTo>
                      <a:close/>
                      <a:moveTo>
                        <a:pt x="686689" y="129740"/>
                      </a:moveTo>
                      <a:cubicBezTo>
                        <a:pt x="685198" y="260971"/>
                        <a:pt x="689672" y="386236"/>
                        <a:pt x="682215" y="520450"/>
                      </a:cubicBezTo>
                      <a:cubicBezTo>
                        <a:pt x="667303" y="599486"/>
                        <a:pt x="638969" y="615890"/>
                        <a:pt x="540546" y="623347"/>
                      </a:cubicBezTo>
                      <a:lnTo>
                        <a:pt x="141634" y="622601"/>
                      </a:lnTo>
                      <a:cubicBezTo>
                        <a:pt x="140640" y="1052580"/>
                        <a:pt x="137409" y="1484798"/>
                        <a:pt x="136415" y="1914777"/>
                      </a:cubicBezTo>
                      <a:cubicBezTo>
                        <a:pt x="151327" y="1968463"/>
                        <a:pt x="152818" y="2026622"/>
                        <a:pt x="248259" y="2048991"/>
                      </a:cubicBezTo>
                      <a:lnTo>
                        <a:pt x="1773817" y="2040043"/>
                      </a:lnTo>
                      <a:lnTo>
                        <a:pt x="1773817" y="286322"/>
                      </a:lnTo>
                      <a:cubicBezTo>
                        <a:pt x="1775308" y="226672"/>
                        <a:pt x="1754431" y="131231"/>
                        <a:pt x="1639604" y="134213"/>
                      </a:cubicBezTo>
                      <a:close/>
                      <a:moveTo>
                        <a:pt x="630803" y="0"/>
                      </a:moveTo>
                      <a:lnTo>
                        <a:pt x="1721510" y="1790"/>
                      </a:lnTo>
                      <a:cubicBezTo>
                        <a:pt x="1879583" y="21176"/>
                        <a:pt x="1905829" y="131231"/>
                        <a:pt x="1910303" y="214741"/>
                      </a:cubicBezTo>
                      <a:lnTo>
                        <a:pt x="1905829" y="2178730"/>
                      </a:lnTo>
                      <a:lnTo>
                        <a:pt x="170004" y="2178730"/>
                      </a:lnTo>
                      <a:cubicBezTo>
                        <a:pt x="65616" y="2172765"/>
                        <a:pt x="19387" y="2095220"/>
                        <a:pt x="4474" y="2013200"/>
                      </a:cubicBezTo>
                      <a:lnTo>
                        <a:pt x="0" y="559222"/>
                      </a:lnTo>
                      <a:close/>
                    </a:path>
                  </a:pathLst>
                </a:custGeom>
                <a:noFill/>
                <a:ln>
                  <a:solidFill>
                    <a:schemeClr val="tx2"/>
                  </a:solidFill>
                </a:ln>
                <a:extLst/>
              </p:spPr>
              <p:txBody>
                <a:bodyPr rot="0" spcFirstLastPara="0" vert="horz" wrap="square" lIns="91427" tIns="45713" rIns="91427" bIns="45713"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600" dirty="0"/>
                </a:p>
              </p:txBody>
            </p:sp>
          </p:grpSp>
        </p:grpSp>
        <p:grpSp>
          <p:nvGrpSpPr>
            <p:cNvPr id="11" name="Group 10"/>
            <p:cNvGrpSpPr/>
            <p:nvPr/>
          </p:nvGrpSpPr>
          <p:grpSpPr>
            <a:xfrm>
              <a:off x="6197358" y="4949296"/>
              <a:ext cx="5537441" cy="782899"/>
              <a:chOff x="6197358" y="4949296"/>
              <a:chExt cx="5537441" cy="782899"/>
            </a:xfrm>
          </p:grpSpPr>
          <p:sp>
            <p:nvSpPr>
              <p:cNvPr id="53" name="TextBox 52"/>
              <p:cNvSpPr txBox="1"/>
              <p:nvPr/>
            </p:nvSpPr>
            <p:spPr>
              <a:xfrm>
                <a:off x="6841864" y="4949296"/>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r>
                  <a:rPr lang="en-US" sz="1800" dirty="0"/>
                  <a:t>Integrity</a:t>
                </a:r>
              </a:p>
            </p:txBody>
          </p:sp>
          <p:cxnSp>
            <p:nvCxnSpPr>
              <p:cNvPr id="39" name="Straight Connector 38"/>
              <p:cNvCxnSpPr>
                <a:cxnSpLocks/>
              </p:cNvCxnSpPr>
              <p:nvPr/>
            </p:nvCxnSpPr>
            <p:spPr>
              <a:xfrm>
                <a:off x="6861927" y="5732195"/>
                <a:ext cx="4872872" cy="0"/>
              </a:xfrm>
              <a:prstGeom prst="line">
                <a:avLst/>
              </a:prstGeom>
              <a:ln>
                <a:solidFill>
                  <a:schemeClr val="bg1">
                    <a:lumMod val="75000"/>
                    <a:alpha val="32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6197358" y="5098018"/>
                <a:ext cx="508072" cy="491252"/>
                <a:chOff x="6205096" y="5116412"/>
                <a:chExt cx="470024" cy="454464"/>
              </a:xfrm>
            </p:grpSpPr>
            <p:grpSp>
              <p:nvGrpSpPr>
                <p:cNvPr id="76" name="Group 75"/>
                <p:cNvGrpSpPr/>
                <p:nvPr/>
              </p:nvGrpSpPr>
              <p:grpSpPr>
                <a:xfrm>
                  <a:off x="6205096" y="5290046"/>
                  <a:ext cx="470024" cy="280830"/>
                  <a:chOff x="879475" y="3667616"/>
                  <a:chExt cx="4283075" cy="2559051"/>
                </a:xfrm>
                <a:noFill/>
              </p:grpSpPr>
              <p:sp>
                <p:nvSpPr>
                  <p:cNvPr id="77" name="Freeform 5"/>
                  <p:cNvSpPr>
                    <a:spLocks/>
                  </p:cNvSpPr>
                  <p:nvPr/>
                </p:nvSpPr>
                <p:spPr bwMode="auto">
                  <a:xfrm>
                    <a:off x="879475" y="3667616"/>
                    <a:ext cx="1878013" cy="2559050"/>
                  </a:xfrm>
                  <a:custGeom>
                    <a:avLst/>
                    <a:gdLst>
                      <a:gd name="T0" fmla="*/ 1 w 674"/>
                      <a:gd name="T1" fmla="*/ 273 h 919"/>
                      <a:gd name="T2" fmla="*/ 1 w 674"/>
                      <a:gd name="T3" fmla="*/ 69 h 919"/>
                      <a:gd name="T4" fmla="*/ 46 w 674"/>
                      <a:gd name="T5" fmla="*/ 6 h 919"/>
                      <a:gd name="T6" fmla="*/ 119 w 674"/>
                      <a:gd name="T7" fmla="*/ 46 h 919"/>
                      <a:gd name="T8" fmla="*/ 126 w 674"/>
                      <a:gd name="T9" fmla="*/ 129 h 919"/>
                      <a:gd name="T10" fmla="*/ 136 w 674"/>
                      <a:gd name="T11" fmla="*/ 326 h 919"/>
                      <a:gd name="T12" fmla="*/ 169 w 674"/>
                      <a:gd name="T13" fmla="*/ 434 h 919"/>
                      <a:gd name="T14" fmla="*/ 174 w 674"/>
                      <a:gd name="T15" fmla="*/ 441 h 919"/>
                      <a:gd name="T16" fmla="*/ 355 w 674"/>
                      <a:gd name="T17" fmla="*/ 621 h 919"/>
                      <a:gd name="T18" fmla="*/ 419 w 674"/>
                      <a:gd name="T19" fmla="*/ 617 h 919"/>
                      <a:gd name="T20" fmla="*/ 415 w 674"/>
                      <a:gd name="T21" fmla="*/ 551 h 919"/>
                      <a:gd name="T22" fmla="*/ 254 w 674"/>
                      <a:gd name="T23" fmla="*/ 390 h 919"/>
                      <a:gd name="T24" fmla="*/ 265 w 674"/>
                      <a:gd name="T25" fmla="*/ 266 h 919"/>
                      <a:gd name="T26" fmla="*/ 350 w 674"/>
                      <a:gd name="T27" fmla="*/ 278 h 919"/>
                      <a:gd name="T28" fmla="*/ 614 w 674"/>
                      <a:gd name="T29" fmla="*/ 542 h 919"/>
                      <a:gd name="T30" fmla="*/ 673 w 674"/>
                      <a:gd name="T31" fmla="*/ 692 h 919"/>
                      <a:gd name="T32" fmla="*/ 673 w 674"/>
                      <a:gd name="T33" fmla="*/ 898 h 919"/>
                      <a:gd name="T34" fmla="*/ 653 w 674"/>
                      <a:gd name="T35" fmla="*/ 918 h 919"/>
                      <a:gd name="T36" fmla="*/ 307 w 674"/>
                      <a:gd name="T37" fmla="*/ 918 h 919"/>
                      <a:gd name="T38" fmla="*/ 288 w 674"/>
                      <a:gd name="T39" fmla="*/ 909 h 919"/>
                      <a:gd name="T40" fmla="*/ 230 w 674"/>
                      <a:gd name="T41" fmla="*/ 822 h 919"/>
                      <a:gd name="T42" fmla="*/ 42 w 674"/>
                      <a:gd name="T43" fmla="*/ 579 h 919"/>
                      <a:gd name="T44" fmla="*/ 1 w 674"/>
                      <a:gd name="T45" fmla="*/ 455 h 919"/>
                      <a:gd name="T46" fmla="*/ 1 w 674"/>
                      <a:gd name="T47" fmla="*/ 273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4" h="919">
                        <a:moveTo>
                          <a:pt x="1" y="273"/>
                        </a:moveTo>
                        <a:cubicBezTo>
                          <a:pt x="1" y="205"/>
                          <a:pt x="1" y="137"/>
                          <a:pt x="1" y="69"/>
                        </a:cubicBezTo>
                        <a:cubicBezTo>
                          <a:pt x="1" y="38"/>
                          <a:pt x="20" y="11"/>
                          <a:pt x="46" y="6"/>
                        </a:cubicBezTo>
                        <a:cubicBezTo>
                          <a:pt x="76" y="0"/>
                          <a:pt x="110" y="17"/>
                          <a:pt x="119" y="46"/>
                        </a:cubicBezTo>
                        <a:cubicBezTo>
                          <a:pt x="127" y="73"/>
                          <a:pt x="124" y="101"/>
                          <a:pt x="126" y="129"/>
                        </a:cubicBezTo>
                        <a:cubicBezTo>
                          <a:pt x="129" y="195"/>
                          <a:pt x="135" y="260"/>
                          <a:pt x="136" y="326"/>
                        </a:cubicBezTo>
                        <a:cubicBezTo>
                          <a:pt x="137" y="366"/>
                          <a:pt x="147" y="402"/>
                          <a:pt x="169" y="434"/>
                        </a:cubicBezTo>
                        <a:cubicBezTo>
                          <a:pt x="171" y="436"/>
                          <a:pt x="172" y="439"/>
                          <a:pt x="174" y="441"/>
                        </a:cubicBezTo>
                        <a:cubicBezTo>
                          <a:pt x="234" y="501"/>
                          <a:pt x="294" y="562"/>
                          <a:pt x="355" y="621"/>
                        </a:cubicBezTo>
                        <a:cubicBezTo>
                          <a:pt x="370" y="636"/>
                          <a:pt x="406" y="633"/>
                          <a:pt x="419" y="617"/>
                        </a:cubicBezTo>
                        <a:cubicBezTo>
                          <a:pt x="438" y="596"/>
                          <a:pt x="437" y="573"/>
                          <a:pt x="415" y="551"/>
                        </a:cubicBezTo>
                        <a:cubicBezTo>
                          <a:pt x="361" y="497"/>
                          <a:pt x="308" y="442"/>
                          <a:pt x="254" y="390"/>
                        </a:cubicBezTo>
                        <a:cubicBezTo>
                          <a:pt x="220" y="357"/>
                          <a:pt x="219" y="297"/>
                          <a:pt x="265" y="266"/>
                        </a:cubicBezTo>
                        <a:cubicBezTo>
                          <a:pt x="287" y="252"/>
                          <a:pt x="329" y="256"/>
                          <a:pt x="350" y="278"/>
                        </a:cubicBezTo>
                        <a:cubicBezTo>
                          <a:pt x="439" y="365"/>
                          <a:pt x="528" y="452"/>
                          <a:pt x="614" y="542"/>
                        </a:cubicBezTo>
                        <a:cubicBezTo>
                          <a:pt x="653" y="583"/>
                          <a:pt x="674" y="633"/>
                          <a:pt x="673" y="692"/>
                        </a:cubicBezTo>
                        <a:cubicBezTo>
                          <a:pt x="672" y="760"/>
                          <a:pt x="673" y="829"/>
                          <a:pt x="673" y="898"/>
                        </a:cubicBezTo>
                        <a:cubicBezTo>
                          <a:pt x="673" y="913"/>
                          <a:pt x="669" y="919"/>
                          <a:pt x="653" y="918"/>
                        </a:cubicBezTo>
                        <a:cubicBezTo>
                          <a:pt x="538" y="918"/>
                          <a:pt x="422" y="918"/>
                          <a:pt x="307" y="918"/>
                        </a:cubicBezTo>
                        <a:cubicBezTo>
                          <a:pt x="299" y="918"/>
                          <a:pt x="291" y="919"/>
                          <a:pt x="288" y="909"/>
                        </a:cubicBezTo>
                        <a:cubicBezTo>
                          <a:pt x="278" y="873"/>
                          <a:pt x="251" y="849"/>
                          <a:pt x="230" y="822"/>
                        </a:cubicBezTo>
                        <a:cubicBezTo>
                          <a:pt x="168" y="740"/>
                          <a:pt x="107" y="658"/>
                          <a:pt x="42" y="579"/>
                        </a:cubicBezTo>
                        <a:cubicBezTo>
                          <a:pt x="11" y="542"/>
                          <a:pt x="0" y="502"/>
                          <a:pt x="1" y="455"/>
                        </a:cubicBezTo>
                        <a:cubicBezTo>
                          <a:pt x="2" y="394"/>
                          <a:pt x="1" y="333"/>
                          <a:pt x="1" y="273"/>
                        </a:cubicBezTo>
                        <a:close/>
                      </a:path>
                    </a:pathLst>
                  </a:custGeom>
                  <a:grpFill/>
                  <a:ln w="9525">
                    <a:solidFill>
                      <a:schemeClr val="tx2"/>
                    </a:solidFill>
                    <a:round/>
                    <a:headEnd/>
                    <a:tailEnd/>
                  </a:ln>
                  <a:extLst/>
                </p:spPr>
                <p:txBody>
                  <a:bodyPr vert="horz" wrap="square" lIns="91427" tIns="45713" rIns="91427" bIns="45713" numCol="1" anchor="t" anchorCtr="0" compatLnSpc="1">
                    <a:prstTxWarp prst="textNoShape">
                      <a:avLst/>
                    </a:prstTxWarp>
                  </a:bodyPr>
                  <a:lstStyle/>
                  <a:p>
                    <a:endParaRPr lang="en-US"/>
                  </a:p>
                </p:txBody>
              </p:sp>
              <p:sp>
                <p:nvSpPr>
                  <p:cNvPr id="78" name="Freeform 6"/>
                  <p:cNvSpPr>
                    <a:spLocks/>
                  </p:cNvSpPr>
                  <p:nvPr/>
                </p:nvSpPr>
                <p:spPr bwMode="auto">
                  <a:xfrm>
                    <a:off x="3282950" y="3681904"/>
                    <a:ext cx="1879600" cy="2544763"/>
                  </a:xfrm>
                  <a:custGeom>
                    <a:avLst/>
                    <a:gdLst>
                      <a:gd name="T0" fmla="*/ 674 w 675"/>
                      <a:gd name="T1" fmla="*/ 271 h 914"/>
                      <a:gd name="T2" fmla="*/ 674 w 675"/>
                      <a:gd name="T3" fmla="*/ 487 h 914"/>
                      <a:gd name="T4" fmla="*/ 642 w 675"/>
                      <a:gd name="T5" fmla="*/ 563 h 914"/>
                      <a:gd name="T6" fmla="*/ 484 w 675"/>
                      <a:gd name="T7" fmla="*/ 767 h 914"/>
                      <a:gd name="T8" fmla="*/ 404 w 675"/>
                      <a:gd name="T9" fmla="*/ 869 h 914"/>
                      <a:gd name="T10" fmla="*/ 391 w 675"/>
                      <a:gd name="T11" fmla="*/ 895 h 914"/>
                      <a:gd name="T12" fmla="*/ 368 w 675"/>
                      <a:gd name="T13" fmla="*/ 913 h 914"/>
                      <a:gd name="T14" fmla="*/ 24 w 675"/>
                      <a:gd name="T15" fmla="*/ 913 h 914"/>
                      <a:gd name="T16" fmla="*/ 2 w 675"/>
                      <a:gd name="T17" fmla="*/ 891 h 914"/>
                      <a:gd name="T18" fmla="*/ 3 w 675"/>
                      <a:gd name="T19" fmla="*/ 675 h 914"/>
                      <a:gd name="T20" fmla="*/ 66 w 675"/>
                      <a:gd name="T21" fmla="*/ 531 h 914"/>
                      <a:gd name="T22" fmla="*/ 316 w 675"/>
                      <a:gd name="T23" fmla="*/ 281 h 914"/>
                      <a:gd name="T24" fmla="*/ 391 w 675"/>
                      <a:gd name="T25" fmla="*/ 256 h 914"/>
                      <a:gd name="T26" fmla="*/ 425 w 675"/>
                      <a:gd name="T27" fmla="*/ 380 h 914"/>
                      <a:gd name="T28" fmla="*/ 260 w 675"/>
                      <a:gd name="T29" fmla="*/ 545 h 914"/>
                      <a:gd name="T30" fmla="*/ 244 w 675"/>
                      <a:gd name="T31" fmla="*/ 588 h 914"/>
                      <a:gd name="T32" fmla="*/ 282 w 675"/>
                      <a:gd name="T33" fmla="*/ 627 h 914"/>
                      <a:gd name="T34" fmla="*/ 324 w 675"/>
                      <a:gd name="T35" fmla="*/ 613 h 914"/>
                      <a:gd name="T36" fmla="*/ 499 w 675"/>
                      <a:gd name="T37" fmla="*/ 438 h 914"/>
                      <a:gd name="T38" fmla="*/ 542 w 675"/>
                      <a:gd name="T39" fmla="*/ 326 h 914"/>
                      <a:gd name="T40" fmla="*/ 551 w 675"/>
                      <a:gd name="T41" fmla="*/ 117 h 914"/>
                      <a:gd name="T42" fmla="*/ 554 w 675"/>
                      <a:gd name="T43" fmla="*/ 57 h 914"/>
                      <a:gd name="T44" fmla="*/ 617 w 675"/>
                      <a:gd name="T45" fmla="*/ 1 h 914"/>
                      <a:gd name="T46" fmla="*/ 674 w 675"/>
                      <a:gd name="T47" fmla="*/ 59 h 914"/>
                      <a:gd name="T48" fmla="*/ 674 w 675"/>
                      <a:gd name="T49" fmla="*/ 271 h 914"/>
                      <a:gd name="T50" fmla="*/ 674 w 675"/>
                      <a:gd name="T51" fmla="*/ 271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5" h="914">
                        <a:moveTo>
                          <a:pt x="674" y="271"/>
                        </a:moveTo>
                        <a:cubicBezTo>
                          <a:pt x="674" y="343"/>
                          <a:pt x="675" y="415"/>
                          <a:pt x="674" y="487"/>
                        </a:cubicBezTo>
                        <a:cubicBezTo>
                          <a:pt x="674" y="516"/>
                          <a:pt x="659" y="540"/>
                          <a:pt x="642" y="563"/>
                        </a:cubicBezTo>
                        <a:cubicBezTo>
                          <a:pt x="590" y="631"/>
                          <a:pt x="536" y="699"/>
                          <a:pt x="484" y="767"/>
                        </a:cubicBezTo>
                        <a:cubicBezTo>
                          <a:pt x="457" y="801"/>
                          <a:pt x="431" y="835"/>
                          <a:pt x="404" y="869"/>
                        </a:cubicBezTo>
                        <a:cubicBezTo>
                          <a:pt x="398" y="877"/>
                          <a:pt x="391" y="885"/>
                          <a:pt x="391" y="895"/>
                        </a:cubicBezTo>
                        <a:cubicBezTo>
                          <a:pt x="391" y="913"/>
                          <a:pt x="381" y="913"/>
                          <a:pt x="368" y="913"/>
                        </a:cubicBezTo>
                        <a:cubicBezTo>
                          <a:pt x="253" y="913"/>
                          <a:pt x="139" y="913"/>
                          <a:pt x="24" y="913"/>
                        </a:cubicBezTo>
                        <a:cubicBezTo>
                          <a:pt x="6" y="914"/>
                          <a:pt x="1" y="908"/>
                          <a:pt x="2" y="891"/>
                        </a:cubicBezTo>
                        <a:cubicBezTo>
                          <a:pt x="2" y="819"/>
                          <a:pt x="0" y="747"/>
                          <a:pt x="3" y="675"/>
                        </a:cubicBezTo>
                        <a:cubicBezTo>
                          <a:pt x="5" y="620"/>
                          <a:pt x="27" y="571"/>
                          <a:pt x="66" y="531"/>
                        </a:cubicBezTo>
                        <a:cubicBezTo>
                          <a:pt x="149" y="448"/>
                          <a:pt x="233" y="365"/>
                          <a:pt x="316" y="281"/>
                        </a:cubicBezTo>
                        <a:cubicBezTo>
                          <a:pt x="337" y="259"/>
                          <a:pt x="359" y="247"/>
                          <a:pt x="391" y="256"/>
                        </a:cubicBezTo>
                        <a:cubicBezTo>
                          <a:pt x="450" y="274"/>
                          <a:pt x="463" y="341"/>
                          <a:pt x="425" y="380"/>
                        </a:cubicBezTo>
                        <a:cubicBezTo>
                          <a:pt x="371" y="436"/>
                          <a:pt x="315" y="490"/>
                          <a:pt x="260" y="545"/>
                        </a:cubicBezTo>
                        <a:cubicBezTo>
                          <a:pt x="248" y="557"/>
                          <a:pt x="240" y="571"/>
                          <a:pt x="244" y="588"/>
                        </a:cubicBezTo>
                        <a:cubicBezTo>
                          <a:pt x="249" y="608"/>
                          <a:pt x="260" y="623"/>
                          <a:pt x="282" y="627"/>
                        </a:cubicBezTo>
                        <a:cubicBezTo>
                          <a:pt x="298" y="629"/>
                          <a:pt x="313" y="624"/>
                          <a:pt x="324" y="613"/>
                        </a:cubicBezTo>
                        <a:cubicBezTo>
                          <a:pt x="382" y="555"/>
                          <a:pt x="442" y="498"/>
                          <a:pt x="499" y="438"/>
                        </a:cubicBezTo>
                        <a:cubicBezTo>
                          <a:pt x="527" y="407"/>
                          <a:pt x="541" y="368"/>
                          <a:pt x="542" y="326"/>
                        </a:cubicBezTo>
                        <a:cubicBezTo>
                          <a:pt x="544" y="256"/>
                          <a:pt x="546" y="186"/>
                          <a:pt x="551" y="117"/>
                        </a:cubicBezTo>
                        <a:cubicBezTo>
                          <a:pt x="552" y="97"/>
                          <a:pt x="554" y="77"/>
                          <a:pt x="554" y="57"/>
                        </a:cubicBezTo>
                        <a:cubicBezTo>
                          <a:pt x="555" y="23"/>
                          <a:pt x="581" y="0"/>
                          <a:pt x="617" y="1"/>
                        </a:cubicBezTo>
                        <a:cubicBezTo>
                          <a:pt x="650" y="2"/>
                          <a:pt x="674" y="27"/>
                          <a:pt x="674" y="59"/>
                        </a:cubicBezTo>
                        <a:cubicBezTo>
                          <a:pt x="674" y="130"/>
                          <a:pt x="674" y="201"/>
                          <a:pt x="674" y="271"/>
                        </a:cubicBezTo>
                        <a:cubicBezTo>
                          <a:pt x="674" y="271"/>
                          <a:pt x="674" y="271"/>
                          <a:pt x="674" y="271"/>
                        </a:cubicBezTo>
                        <a:close/>
                      </a:path>
                    </a:pathLst>
                  </a:custGeom>
                  <a:grpFill/>
                  <a:ln w="9525">
                    <a:solidFill>
                      <a:schemeClr val="tx2"/>
                    </a:solidFill>
                    <a:round/>
                    <a:headEnd/>
                    <a:tailEnd/>
                  </a:ln>
                  <a:extLst/>
                </p:spPr>
                <p:txBody>
                  <a:bodyPr vert="horz" wrap="square" lIns="91427" tIns="45713" rIns="91427" bIns="45713" numCol="1" anchor="t" anchorCtr="0" compatLnSpc="1">
                    <a:prstTxWarp prst="textNoShape">
                      <a:avLst/>
                    </a:prstTxWarp>
                  </a:bodyPr>
                  <a:lstStyle/>
                  <a:p>
                    <a:endParaRPr lang="en-US"/>
                  </a:p>
                </p:txBody>
              </p:sp>
            </p:grpSp>
            <p:sp>
              <p:nvSpPr>
                <p:cNvPr id="81" name="Freeform: Shape 80"/>
                <p:cNvSpPr/>
                <p:nvPr/>
              </p:nvSpPr>
              <p:spPr bwMode="auto">
                <a:xfrm>
                  <a:off x="6339713" y="5116412"/>
                  <a:ext cx="200790" cy="200443"/>
                </a:xfrm>
                <a:custGeom>
                  <a:avLst/>
                  <a:gdLst>
                    <a:gd name="connsiteX0" fmla="*/ 112590 w 225179"/>
                    <a:gd name="connsiteY0" fmla="*/ 88329 h 224790"/>
                    <a:gd name="connsiteX1" fmla="*/ 88482 w 225179"/>
                    <a:gd name="connsiteY1" fmla="*/ 112395 h 224790"/>
                    <a:gd name="connsiteX2" fmla="*/ 112590 w 225179"/>
                    <a:gd name="connsiteY2" fmla="*/ 136462 h 224790"/>
                    <a:gd name="connsiteX3" fmla="*/ 136698 w 225179"/>
                    <a:gd name="connsiteY3" fmla="*/ 112395 h 224790"/>
                    <a:gd name="connsiteX4" fmla="*/ 112590 w 225179"/>
                    <a:gd name="connsiteY4" fmla="*/ 88329 h 224790"/>
                    <a:gd name="connsiteX5" fmla="*/ 112590 w 225179"/>
                    <a:gd name="connsiteY5" fmla="*/ 64263 h 224790"/>
                    <a:gd name="connsiteX6" fmla="*/ 160806 w 225179"/>
                    <a:gd name="connsiteY6" fmla="*/ 112395 h 224790"/>
                    <a:gd name="connsiteX7" fmla="*/ 112590 w 225179"/>
                    <a:gd name="connsiteY7" fmla="*/ 160528 h 224790"/>
                    <a:gd name="connsiteX8" fmla="*/ 64373 w 225179"/>
                    <a:gd name="connsiteY8" fmla="*/ 112395 h 224790"/>
                    <a:gd name="connsiteX9" fmla="*/ 112590 w 225179"/>
                    <a:gd name="connsiteY9" fmla="*/ 64263 h 224790"/>
                    <a:gd name="connsiteX10" fmla="*/ 112590 w 225179"/>
                    <a:gd name="connsiteY10" fmla="*/ 45322 h 224790"/>
                    <a:gd name="connsiteX11" fmla="*/ 45401 w 225179"/>
                    <a:gd name="connsiteY11" fmla="*/ 112395 h 224790"/>
                    <a:gd name="connsiteX12" fmla="*/ 112590 w 225179"/>
                    <a:gd name="connsiteY12" fmla="*/ 179468 h 224790"/>
                    <a:gd name="connsiteX13" fmla="*/ 179779 w 225179"/>
                    <a:gd name="connsiteY13" fmla="*/ 112395 h 224790"/>
                    <a:gd name="connsiteX14" fmla="*/ 112590 w 225179"/>
                    <a:gd name="connsiteY14" fmla="*/ 45322 h 224790"/>
                    <a:gd name="connsiteX15" fmla="*/ 112590 w 225179"/>
                    <a:gd name="connsiteY15" fmla="*/ 0 h 224790"/>
                    <a:gd name="connsiteX16" fmla="*/ 128784 w 225179"/>
                    <a:gd name="connsiteY16" fmla="*/ 1282 h 224790"/>
                    <a:gd name="connsiteX17" fmla="*/ 177600 w 225179"/>
                    <a:gd name="connsiteY17" fmla="*/ 26883 h 224790"/>
                    <a:gd name="connsiteX18" fmla="*/ 180901 w 225179"/>
                    <a:gd name="connsiteY18" fmla="*/ 23317 h 224790"/>
                    <a:gd name="connsiteX19" fmla="*/ 202443 w 225179"/>
                    <a:gd name="connsiteY19" fmla="*/ 44872 h 224790"/>
                    <a:gd name="connsiteX20" fmla="*/ 224241 w 225179"/>
                    <a:gd name="connsiteY20" fmla="*/ 98569 h 224790"/>
                    <a:gd name="connsiteX21" fmla="*/ 225179 w 225179"/>
                    <a:gd name="connsiteY21" fmla="*/ 112395 h 224790"/>
                    <a:gd name="connsiteX22" fmla="*/ 224206 w 225179"/>
                    <a:gd name="connsiteY22" fmla="*/ 126330 h 224790"/>
                    <a:gd name="connsiteX23" fmla="*/ 222031 w 225179"/>
                    <a:gd name="connsiteY23" fmla="*/ 127150 h 224790"/>
                    <a:gd name="connsiteX24" fmla="*/ 221989 w 225179"/>
                    <a:gd name="connsiteY24" fmla="*/ 127140 h 224790"/>
                    <a:gd name="connsiteX25" fmla="*/ 202343 w 225179"/>
                    <a:gd name="connsiteY25" fmla="*/ 179916 h 224790"/>
                    <a:gd name="connsiteX26" fmla="*/ 181134 w 225179"/>
                    <a:gd name="connsiteY26" fmla="*/ 201419 h 224790"/>
                    <a:gd name="connsiteX27" fmla="*/ 128684 w 225179"/>
                    <a:gd name="connsiteY27" fmla="*/ 223512 h 224790"/>
                    <a:gd name="connsiteX28" fmla="*/ 112590 w 225179"/>
                    <a:gd name="connsiteY28" fmla="*/ 224790 h 224790"/>
                    <a:gd name="connsiteX29" fmla="*/ 96810 w 225179"/>
                    <a:gd name="connsiteY29" fmla="*/ 223584 h 224790"/>
                    <a:gd name="connsiteX30" fmla="*/ 43965 w 225179"/>
                    <a:gd name="connsiteY30" fmla="*/ 201236 h 224790"/>
                    <a:gd name="connsiteX31" fmla="*/ 22630 w 225179"/>
                    <a:gd name="connsiteY31" fmla="*/ 179778 h 224790"/>
                    <a:gd name="connsiteX32" fmla="*/ 1064 w 225179"/>
                    <a:gd name="connsiteY32" fmla="*/ 127044 h 224790"/>
                    <a:gd name="connsiteX33" fmla="*/ 0 w 225179"/>
                    <a:gd name="connsiteY33" fmla="*/ 112395 h 224790"/>
                    <a:gd name="connsiteX34" fmla="*/ 990 w 225179"/>
                    <a:gd name="connsiteY34" fmla="*/ 97929 h 224790"/>
                    <a:gd name="connsiteX35" fmla="*/ 24088 w 225179"/>
                    <a:gd name="connsiteY35" fmla="*/ 47163 h 224790"/>
                    <a:gd name="connsiteX36" fmla="*/ 22218 w 225179"/>
                    <a:gd name="connsiteY36" fmla="*/ 45681 h 224790"/>
                    <a:gd name="connsiteX37" fmla="*/ 43040 w 225179"/>
                    <a:gd name="connsiteY37" fmla="*/ 24122 h 224790"/>
                    <a:gd name="connsiteX38" fmla="*/ 96497 w 225179"/>
                    <a:gd name="connsiteY38" fmla="*/ 1968 h 224790"/>
                    <a:gd name="connsiteX39" fmla="*/ 96365 w 225179"/>
                    <a:gd name="connsiteY39" fmla="*/ 1299 h 224790"/>
                    <a:gd name="connsiteX40" fmla="*/ 112590 w 225179"/>
                    <a:gd name="connsiteY40" fmla="*/ 0 h 2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5179" h="224790">
                      <a:moveTo>
                        <a:pt x="112590" y="88329"/>
                      </a:moveTo>
                      <a:cubicBezTo>
                        <a:pt x="99275" y="88329"/>
                        <a:pt x="88482" y="99104"/>
                        <a:pt x="88482" y="112395"/>
                      </a:cubicBezTo>
                      <a:cubicBezTo>
                        <a:pt x="88482" y="125687"/>
                        <a:pt x="99275" y="136462"/>
                        <a:pt x="112590" y="136462"/>
                      </a:cubicBezTo>
                      <a:cubicBezTo>
                        <a:pt x="125904" y="136462"/>
                        <a:pt x="136698" y="125687"/>
                        <a:pt x="136698" y="112395"/>
                      </a:cubicBezTo>
                      <a:cubicBezTo>
                        <a:pt x="136698" y="99104"/>
                        <a:pt x="125904" y="88329"/>
                        <a:pt x="112590" y="88329"/>
                      </a:cubicBezTo>
                      <a:close/>
                      <a:moveTo>
                        <a:pt x="112590" y="64263"/>
                      </a:moveTo>
                      <a:cubicBezTo>
                        <a:pt x="139219" y="64263"/>
                        <a:pt x="160806" y="85812"/>
                        <a:pt x="160806" y="112395"/>
                      </a:cubicBezTo>
                      <a:cubicBezTo>
                        <a:pt x="160806" y="138979"/>
                        <a:pt x="139219" y="160528"/>
                        <a:pt x="112590" y="160528"/>
                      </a:cubicBezTo>
                      <a:cubicBezTo>
                        <a:pt x="85961" y="160528"/>
                        <a:pt x="64373" y="138979"/>
                        <a:pt x="64373" y="112395"/>
                      </a:cubicBezTo>
                      <a:cubicBezTo>
                        <a:pt x="64373" y="85812"/>
                        <a:pt x="85961" y="64263"/>
                        <a:pt x="112590" y="64263"/>
                      </a:cubicBezTo>
                      <a:close/>
                      <a:moveTo>
                        <a:pt x="112590" y="45322"/>
                      </a:moveTo>
                      <a:cubicBezTo>
                        <a:pt x="75482" y="45322"/>
                        <a:pt x="45401" y="75352"/>
                        <a:pt x="45401" y="112395"/>
                      </a:cubicBezTo>
                      <a:cubicBezTo>
                        <a:pt x="45401" y="149439"/>
                        <a:pt x="75482" y="179468"/>
                        <a:pt x="112590" y="179468"/>
                      </a:cubicBezTo>
                      <a:cubicBezTo>
                        <a:pt x="149697" y="179468"/>
                        <a:pt x="179779" y="149439"/>
                        <a:pt x="179779" y="112395"/>
                      </a:cubicBezTo>
                      <a:cubicBezTo>
                        <a:pt x="179779" y="75352"/>
                        <a:pt x="149697" y="45322"/>
                        <a:pt x="112590" y="45322"/>
                      </a:cubicBezTo>
                      <a:close/>
                      <a:moveTo>
                        <a:pt x="112590" y="0"/>
                      </a:moveTo>
                      <a:cubicBezTo>
                        <a:pt x="118095" y="0"/>
                        <a:pt x="123508" y="395"/>
                        <a:pt x="128784" y="1282"/>
                      </a:cubicBezTo>
                      <a:cubicBezTo>
                        <a:pt x="134433" y="39796"/>
                        <a:pt x="173072" y="31711"/>
                        <a:pt x="177600" y="26883"/>
                      </a:cubicBezTo>
                      <a:lnTo>
                        <a:pt x="180901" y="23317"/>
                      </a:lnTo>
                      <a:cubicBezTo>
                        <a:pt x="189102" y="29399"/>
                        <a:pt x="196320" y="36701"/>
                        <a:pt x="202443" y="44872"/>
                      </a:cubicBezTo>
                      <a:cubicBezTo>
                        <a:pt x="179219" y="81941"/>
                        <a:pt x="216924" y="99510"/>
                        <a:pt x="224241" y="98569"/>
                      </a:cubicBezTo>
                      <a:cubicBezTo>
                        <a:pt x="224892" y="103093"/>
                        <a:pt x="225179" y="107711"/>
                        <a:pt x="225179" y="112395"/>
                      </a:cubicBezTo>
                      <a:cubicBezTo>
                        <a:pt x="225179" y="117119"/>
                        <a:pt x="224887" y="121775"/>
                        <a:pt x="224206" y="126330"/>
                      </a:cubicBezTo>
                      <a:cubicBezTo>
                        <a:pt x="223393" y="126555"/>
                        <a:pt x="222665" y="126832"/>
                        <a:pt x="222031" y="127150"/>
                      </a:cubicBezTo>
                      <a:lnTo>
                        <a:pt x="221989" y="127140"/>
                      </a:lnTo>
                      <a:cubicBezTo>
                        <a:pt x="185405" y="139683"/>
                        <a:pt x="195177" y="170124"/>
                        <a:pt x="202343" y="179916"/>
                      </a:cubicBezTo>
                      <a:cubicBezTo>
                        <a:pt x="196365" y="188077"/>
                        <a:pt x="189181" y="195280"/>
                        <a:pt x="181134" y="201419"/>
                      </a:cubicBezTo>
                      <a:cubicBezTo>
                        <a:pt x="145562" y="180227"/>
                        <a:pt x="128359" y="215434"/>
                        <a:pt x="128684" y="223512"/>
                      </a:cubicBezTo>
                      <a:cubicBezTo>
                        <a:pt x="123441" y="224401"/>
                        <a:pt x="118061" y="224790"/>
                        <a:pt x="112590" y="224790"/>
                      </a:cubicBezTo>
                      <a:cubicBezTo>
                        <a:pt x="107229" y="224790"/>
                        <a:pt x="101956" y="224416"/>
                        <a:pt x="96810" y="223584"/>
                      </a:cubicBezTo>
                      <a:cubicBezTo>
                        <a:pt x="86520" y="183894"/>
                        <a:pt x="51839" y="194816"/>
                        <a:pt x="43965" y="201236"/>
                      </a:cubicBezTo>
                      <a:cubicBezTo>
                        <a:pt x="35845" y="195168"/>
                        <a:pt x="28698" y="187901"/>
                        <a:pt x="22630" y="179778"/>
                      </a:cubicBezTo>
                      <a:cubicBezTo>
                        <a:pt x="43989" y="144528"/>
                        <a:pt x="9828" y="127224"/>
                        <a:pt x="1064" y="127044"/>
                      </a:cubicBezTo>
                      <a:cubicBezTo>
                        <a:pt x="323" y="122260"/>
                        <a:pt x="0" y="117365"/>
                        <a:pt x="0" y="112395"/>
                      </a:cubicBezTo>
                      <a:cubicBezTo>
                        <a:pt x="0" y="107491"/>
                        <a:pt x="315" y="102659"/>
                        <a:pt x="990" y="97929"/>
                      </a:cubicBezTo>
                      <a:cubicBezTo>
                        <a:pt x="40460" y="89949"/>
                        <a:pt x="29305" y="51351"/>
                        <a:pt x="24088" y="47163"/>
                      </a:cubicBezTo>
                      <a:lnTo>
                        <a:pt x="22218" y="45681"/>
                      </a:lnTo>
                      <a:cubicBezTo>
                        <a:pt x="28077" y="37527"/>
                        <a:pt x="35130" y="30306"/>
                        <a:pt x="43040" y="24122"/>
                      </a:cubicBezTo>
                      <a:cubicBezTo>
                        <a:pt x="80314" y="47138"/>
                        <a:pt x="97789" y="8708"/>
                        <a:pt x="96497" y="1968"/>
                      </a:cubicBezTo>
                      <a:lnTo>
                        <a:pt x="96365" y="1299"/>
                      </a:lnTo>
                      <a:cubicBezTo>
                        <a:pt x="101649" y="397"/>
                        <a:pt x="107073" y="0"/>
                        <a:pt x="112590" y="0"/>
                      </a:cubicBezTo>
                      <a:close/>
                    </a:path>
                  </a:pathLst>
                </a:custGeom>
                <a:no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2" rIns="45702" bIns="91403"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649" fontAlgn="base">
                    <a:spcBef>
                      <a:spcPct val="0"/>
                    </a:spcBef>
                    <a:spcAft>
                      <a:spcPct val="0"/>
                    </a:spcAft>
                  </a:pPr>
                  <a:endParaRPr lang="en-US" sz="1600" dirty="0" err="1">
                    <a:solidFill>
                      <a:schemeClr val="tx1"/>
                    </a:solidFill>
                    <a:latin typeface="Segoe UI" pitchFamily="34" charset="0"/>
                    <a:ea typeface="Segoe UI" pitchFamily="34" charset="0"/>
                    <a:cs typeface="Segoe UI" pitchFamily="34" charset="0"/>
                  </a:endParaRPr>
                </a:p>
              </p:txBody>
            </p:sp>
          </p:grpSp>
        </p:grpSp>
        <p:grpSp>
          <p:nvGrpSpPr>
            <p:cNvPr id="15" name="Group 14"/>
            <p:cNvGrpSpPr/>
            <p:nvPr/>
          </p:nvGrpSpPr>
          <p:grpSpPr>
            <a:xfrm>
              <a:off x="6221209" y="3332408"/>
              <a:ext cx="5513588" cy="782901"/>
              <a:chOff x="6221209" y="3332408"/>
              <a:chExt cx="5513588" cy="782901"/>
            </a:xfrm>
          </p:grpSpPr>
          <p:sp>
            <p:nvSpPr>
              <p:cNvPr id="50" name="TextBox 49"/>
              <p:cNvSpPr txBox="1"/>
              <p:nvPr/>
            </p:nvSpPr>
            <p:spPr>
              <a:xfrm>
                <a:off x="6841864" y="3332408"/>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r>
                  <a:rPr lang="en-US" sz="1800" dirty="0"/>
                  <a:t>Confidentiality</a:t>
                </a:r>
              </a:p>
            </p:txBody>
          </p:sp>
          <p:grpSp>
            <p:nvGrpSpPr>
              <p:cNvPr id="9" name="Group 8"/>
              <p:cNvGrpSpPr/>
              <p:nvPr/>
            </p:nvGrpSpPr>
            <p:grpSpPr>
              <a:xfrm>
                <a:off x="6221209" y="3535974"/>
                <a:ext cx="5513588" cy="579335"/>
                <a:chOff x="6221209" y="3535974"/>
                <a:chExt cx="5513588" cy="579335"/>
              </a:xfrm>
            </p:grpSpPr>
            <p:cxnSp>
              <p:nvCxnSpPr>
                <p:cNvPr id="49" name="Straight Connector 48"/>
                <p:cNvCxnSpPr>
                  <a:cxnSpLocks/>
                </p:cNvCxnSpPr>
                <p:nvPr/>
              </p:nvCxnSpPr>
              <p:spPr>
                <a:xfrm>
                  <a:off x="6861925" y="4115309"/>
                  <a:ext cx="4872872" cy="0"/>
                </a:xfrm>
                <a:prstGeom prst="line">
                  <a:avLst/>
                </a:prstGeom>
                <a:ln>
                  <a:solidFill>
                    <a:schemeClr val="bg1">
                      <a:lumMod val="75000"/>
                      <a:alpha val="32000"/>
                    </a:schemeClr>
                  </a:solidFill>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6221209" y="3535974"/>
                  <a:ext cx="460372" cy="350226"/>
                  <a:chOff x="5067901" y="2585083"/>
                  <a:chExt cx="2126766" cy="1617929"/>
                </a:xfrm>
                <a:noFill/>
              </p:grpSpPr>
              <p:sp>
                <p:nvSpPr>
                  <p:cNvPr id="87" name="Freeform 18"/>
                  <p:cNvSpPr/>
                  <p:nvPr/>
                </p:nvSpPr>
                <p:spPr bwMode="auto">
                  <a:xfrm>
                    <a:off x="5067901" y="2585083"/>
                    <a:ext cx="2126766" cy="1617929"/>
                  </a:xfrm>
                  <a:custGeom>
                    <a:avLst/>
                    <a:gdLst>
                      <a:gd name="connsiteX0" fmla="*/ 78396 w 2126766"/>
                      <a:gd name="connsiteY0" fmla="*/ 346301 h 1617929"/>
                      <a:gd name="connsiteX1" fmla="*/ 1729418 w 2126766"/>
                      <a:gd name="connsiteY1" fmla="*/ 346301 h 1617929"/>
                      <a:gd name="connsiteX2" fmla="*/ 1807814 w 2126766"/>
                      <a:gd name="connsiteY2" fmla="*/ 424697 h 1617929"/>
                      <a:gd name="connsiteX3" fmla="*/ 2126766 w 2126766"/>
                      <a:gd name="connsiteY3" fmla="*/ 1533399 h 1617929"/>
                      <a:gd name="connsiteX4" fmla="*/ 2036103 w 2126766"/>
                      <a:gd name="connsiteY4" fmla="*/ 1614862 h 1617929"/>
                      <a:gd name="connsiteX5" fmla="*/ 394282 w 2126766"/>
                      <a:gd name="connsiteY5" fmla="*/ 1617929 h 1617929"/>
                      <a:gd name="connsiteX6" fmla="*/ 303619 w 2126766"/>
                      <a:gd name="connsiteY6" fmla="*/ 1530333 h 1617929"/>
                      <a:gd name="connsiteX7" fmla="*/ 0 w 2126766"/>
                      <a:gd name="connsiteY7" fmla="*/ 424697 h 1617929"/>
                      <a:gd name="connsiteX8" fmla="*/ 78396 w 2126766"/>
                      <a:gd name="connsiteY8" fmla="*/ 346301 h 1617929"/>
                      <a:gd name="connsiteX9" fmla="*/ 1659811 w 2126766"/>
                      <a:gd name="connsiteY9" fmla="*/ 0 h 1617929"/>
                      <a:gd name="connsiteX10" fmla="*/ 2068650 w 2126766"/>
                      <a:gd name="connsiteY10" fmla="*/ 0 h 1617929"/>
                      <a:gd name="connsiteX11" fmla="*/ 2126765 w 2126766"/>
                      <a:gd name="connsiteY11" fmla="*/ 58115 h 1617929"/>
                      <a:gd name="connsiteX12" fmla="*/ 2126765 w 2126766"/>
                      <a:gd name="connsiteY12" fmla="*/ 287577 h 1617929"/>
                      <a:gd name="connsiteX13" fmla="*/ 2126765 w 2126766"/>
                      <a:gd name="connsiteY13" fmla="*/ 301834 h 1617929"/>
                      <a:gd name="connsiteX14" fmla="*/ 2126765 w 2126766"/>
                      <a:gd name="connsiteY14" fmla="*/ 1370978 h 1617929"/>
                      <a:gd name="connsiteX15" fmla="*/ 1840096 w 2126766"/>
                      <a:gd name="connsiteY15" fmla="*/ 397272 h 1617929"/>
                      <a:gd name="connsiteX16" fmla="*/ 1760300 w 2126766"/>
                      <a:gd name="connsiteY16" fmla="*/ 317575 h 1617929"/>
                      <a:gd name="connsiteX17" fmla="*/ 318951 w 2126766"/>
                      <a:gd name="connsiteY17" fmla="*/ 317575 h 1617929"/>
                      <a:gd name="connsiteX18" fmla="*/ 318951 w 2126766"/>
                      <a:gd name="connsiteY18" fmla="*/ 287577 h 1617929"/>
                      <a:gd name="connsiteX19" fmla="*/ 405855 w 2126766"/>
                      <a:gd name="connsiteY19" fmla="*/ 200673 h 1617929"/>
                      <a:gd name="connsiteX20" fmla="*/ 1601696 w 2126766"/>
                      <a:gd name="connsiteY20" fmla="*/ 200673 h 1617929"/>
                      <a:gd name="connsiteX21" fmla="*/ 1601696 w 2126766"/>
                      <a:gd name="connsiteY21" fmla="*/ 58115 h 1617929"/>
                      <a:gd name="connsiteX22" fmla="*/ 1659811 w 2126766"/>
                      <a:gd name="connsiteY22" fmla="*/ 0 h 161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6766" h="1617929">
                        <a:moveTo>
                          <a:pt x="78396" y="346301"/>
                        </a:moveTo>
                        <a:lnTo>
                          <a:pt x="1729418" y="346301"/>
                        </a:lnTo>
                        <a:cubicBezTo>
                          <a:pt x="1772715" y="346301"/>
                          <a:pt x="1792479" y="378333"/>
                          <a:pt x="1807814" y="424697"/>
                        </a:cubicBezTo>
                        <a:cubicBezTo>
                          <a:pt x="1927421" y="790176"/>
                          <a:pt x="2047028" y="1183255"/>
                          <a:pt x="2126766" y="1533399"/>
                        </a:cubicBezTo>
                        <a:cubicBezTo>
                          <a:pt x="2126766" y="1576697"/>
                          <a:pt x="2079400" y="1614862"/>
                          <a:pt x="2036103" y="1614862"/>
                        </a:cubicBezTo>
                        <a:lnTo>
                          <a:pt x="394282" y="1617929"/>
                        </a:lnTo>
                        <a:cubicBezTo>
                          <a:pt x="350985" y="1617929"/>
                          <a:pt x="318953" y="1588965"/>
                          <a:pt x="303619" y="1530333"/>
                        </a:cubicBezTo>
                        <a:lnTo>
                          <a:pt x="0" y="424697"/>
                        </a:lnTo>
                        <a:cubicBezTo>
                          <a:pt x="0" y="381400"/>
                          <a:pt x="35099" y="346301"/>
                          <a:pt x="78396" y="346301"/>
                        </a:cubicBezTo>
                        <a:close/>
                        <a:moveTo>
                          <a:pt x="1659811" y="0"/>
                        </a:moveTo>
                        <a:lnTo>
                          <a:pt x="2068650" y="0"/>
                        </a:lnTo>
                        <a:cubicBezTo>
                          <a:pt x="2100746" y="0"/>
                          <a:pt x="2126765" y="26019"/>
                          <a:pt x="2126765" y="58115"/>
                        </a:cubicBezTo>
                        <a:lnTo>
                          <a:pt x="2126765" y="287577"/>
                        </a:lnTo>
                        <a:lnTo>
                          <a:pt x="2126765" y="301834"/>
                        </a:lnTo>
                        <a:lnTo>
                          <a:pt x="2126765" y="1370978"/>
                        </a:lnTo>
                        <a:cubicBezTo>
                          <a:pt x="2049093" y="1055774"/>
                          <a:pt x="1944595" y="716187"/>
                          <a:pt x="1840096" y="397272"/>
                        </a:cubicBezTo>
                        <a:cubicBezTo>
                          <a:pt x="1824488" y="350138"/>
                          <a:pt x="1804371" y="317575"/>
                          <a:pt x="1760300" y="317575"/>
                        </a:cubicBezTo>
                        <a:lnTo>
                          <a:pt x="318951" y="317575"/>
                        </a:lnTo>
                        <a:lnTo>
                          <a:pt x="318951" y="287577"/>
                        </a:lnTo>
                        <a:cubicBezTo>
                          <a:pt x="318951" y="239582"/>
                          <a:pt x="357859" y="200673"/>
                          <a:pt x="405855" y="200673"/>
                        </a:cubicBezTo>
                        <a:lnTo>
                          <a:pt x="1601696" y="200673"/>
                        </a:lnTo>
                        <a:lnTo>
                          <a:pt x="1601696" y="58115"/>
                        </a:lnTo>
                        <a:cubicBezTo>
                          <a:pt x="1601696" y="26019"/>
                          <a:pt x="1627715" y="0"/>
                          <a:pt x="1659811" y="0"/>
                        </a:cubicBezTo>
                        <a:close/>
                      </a:path>
                    </a:pathLst>
                  </a:custGeom>
                  <a:grp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dirty="0" err="1">
                      <a:ln>
                        <a:solidFill>
                          <a:schemeClr val="bg1">
                            <a:alpha val="0"/>
                          </a:schemeClr>
                        </a:solidFill>
                      </a:ln>
                      <a:solidFill>
                        <a:schemeClr val="tx1"/>
                      </a:solidFill>
                    </a:endParaRPr>
                  </a:p>
                </p:txBody>
              </p:sp>
              <p:sp>
                <p:nvSpPr>
                  <p:cNvPr id="88" name="Rectangle 74"/>
                  <p:cNvSpPr/>
                  <p:nvPr/>
                </p:nvSpPr>
                <p:spPr>
                  <a:xfrm>
                    <a:off x="5840005" y="3215640"/>
                    <a:ext cx="582558" cy="748696"/>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grp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grpSp>
          </p:grpSp>
        </p:grpSp>
        <p:grpSp>
          <p:nvGrpSpPr>
            <p:cNvPr id="12" name="Group 11"/>
            <p:cNvGrpSpPr/>
            <p:nvPr/>
          </p:nvGrpSpPr>
          <p:grpSpPr>
            <a:xfrm>
              <a:off x="6277703" y="5757739"/>
              <a:ext cx="5437033" cy="757361"/>
              <a:chOff x="6277703" y="5757739"/>
              <a:chExt cx="5437033" cy="757361"/>
            </a:xfrm>
          </p:grpSpPr>
          <p:sp>
            <p:nvSpPr>
              <p:cNvPr id="40" name="TextBox 39"/>
              <p:cNvSpPr txBox="1"/>
              <p:nvPr/>
            </p:nvSpPr>
            <p:spPr>
              <a:xfrm>
                <a:off x="6841864" y="5757739"/>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r>
                  <a:rPr lang="en-US" sz="1800" dirty="0"/>
                  <a:t>Privacy</a:t>
                </a:r>
              </a:p>
            </p:txBody>
          </p:sp>
          <p:sp>
            <p:nvSpPr>
              <p:cNvPr id="89" name="Freeform 164"/>
              <p:cNvSpPr>
                <a:spLocks noEditPoints="1"/>
              </p:cNvSpPr>
              <p:nvPr/>
            </p:nvSpPr>
            <p:spPr bwMode="black">
              <a:xfrm>
                <a:off x="6277703" y="5895613"/>
                <a:ext cx="347382" cy="481612"/>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tx2"/>
              </a:solidFill>
              <a:ln>
                <a:noFill/>
              </a:ln>
              <a:extLst/>
            </p:spPr>
            <p:txBody>
              <a:bodyPr vert="horz" wrap="square" lIns="82293" tIns="41147" rIns="82293" bIns="4114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600"/>
              </a:p>
            </p:txBody>
          </p:sp>
        </p:grpSp>
      </p:grpSp>
      <p:sp>
        <p:nvSpPr>
          <p:cNvPr id="18" name="Rectangle 17"/>
          <p:cNvSpPr/>
          <p:nvPr/>
        </p:nvSpPr>
        <p:spPr bwMode="auto">
          <a:xfrm>
            <a:off x="865" y="1957472"/>
            <a:ext cx="457135" cy="47476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11734002" y="1739762"/>
            <a:ext cx="457135" cy="47476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TextBox 54">
            <a:extLst>
              <a:ext uri="{FF2B5EF4-FFF2-40B4-BE49-F238E27FC236}">
                <a16:creationId xmlns:a16="http://schemas.microsoft.com/office/drawing/2014/main" id="{84129F5B-2088-471A-A576-90F699777D93}"/>
              </a:ext>
            </a:extLst>
          </p:cNvPr>
          <p:cNvSpPr txBox="1"/>
          <p:nvPr/>
        </p:nvSpPr>
        <p:spPr>
          <a:xfrm>
            <a:off x="209775" y="6269184"/>
            <a:ext cx="11741972" cy="461665"/>
          </a:xfrm>
          <a:prstGeom prst="rect">
            <a:avLst/>
          </a:prstGeom>
          <a:noFill/>
        </p:spPr>
        <p:txBody>
          <a:bodyPr wrap="square" rtlCol="0">
            <a:spAutoFit/>
          </a:bodyPr>
          <a:lstStyle/>
          <a:p>
            <a:pPr algn="ctr"/>
            <a:r>
              <a:rPr lang="en-US" sz="2400" b="1" dirty="0"/>
              <a:t>Help build a product that will inspire our customers to become raving fans</a:t>
            </a:r>
          </a:p>
        </p:txBody>
      </p:sp>
    </p:spTree>
    <p:extLst>
      <p:ext uri="{BB962C8B-B14F-4D97-AF65-F5344CB8AC3E}">
        <p14:creationId xmlns:p14="http://schemas.microsoft.com/office/powerpoint/2010/main" val="82762410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2" presetClass="entr" presetSubtype="8" decel="10000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0-#ppt_w/2"/>
                                          </p:val>
                                        </p:tav>
                                        <p:tav tm="100000">
                                          <p:val>
                                            <p:strVal val="#ppt_x"/>
                                          </p:val>
                                        </p:tav>
                                      </p:tavLst>
                                    </p:anim>
                                    <p:anim calcmode="lin" valueType="num">
                                      <p:cBhvr additive="base">
                                        <p:cTn id="12" dur="75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750" fill="hold"/>
                                        <p:tgtEl>
                                          <p:spTgt spid="17"/>
                                        </p:tgtEl>
                                        <p:attrNameLst>
                                          <p:attrName>ppt_x</p:attrName>
                                        </p:attrNameLst>
                                      </p:cBhvr>
                                      <p:tavLst>
                                        <p:tav tm="0">
                                          <p:val>
                                            <p:strVal val="1+#ppt_w/2"/>
                                          </p:val>
                                        </p:tav>
                                        <p:tav tm="100000">
                                          <p:val>
                                            <p:strVal val="#ppt_x"/>
                                          </p:val>
                                        </p:tav>
                                      </p:tavLst>
                                    </p:anim>
                                    <p:anim calcmode="lin" valueType="num">
                                      <p:cBhvr additive="base">
                                        <p:cTn id="16" dur="7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07026A8-0B4C-4E26-AED6-6D7CCAEEEF9A}"/>
              </a:ext>
            </a:extLst>
          </p:cNvPr>
          <p:cNvSpPr>
            <a:spLocks noGrp="1"/>
          </p:cNvSpPr>
          <p:nvPr>
            <p:ph type="body" sz="quarter" idx="10"/>
          </p:nvPr>
        </p:nvSpPr>
        <p:spPr>
          <a:xfrm>
            <a:off x="269239" y="1189177"/>
            <a:ext cx="11653523" cy="3804118"/>
          </a:xfrm>
        </p:spPr>
        <p:txBody>
          <a:bodyPr/>
          <a:lstStyle/>
          <a:p>
            <a:r>
              <a:rPr lang="en-US" sz="2400" b="1" dirty="0">
                <a:solidFill>
                  <a:srgbClr val="0070C0"/>
                </a:solidFill>
              </a:rPr>
              <a:t>Security </a:t>
            </a:r>
            <a:r>
              <a:rPr lang="en-US" sz="2400" dirty="0">
                <a:solidFill>
                  <a:srgbClr val="0070C0"/>
                </a:solidFill>
              </a:rPr>
              <a:t>- Incorporate security necessities into every aspect of the business; enable others to automate compliance</a:t>
            </a:r>
          </a:p>
          <a:p>
            <a:r>
              <a:rPr lang="en-US" sz="2400" b="1">
                <a:solidFill>
                  <a:srgbClr val="0070C0"/>
                </a:solidFill>
              </a:rPr>
              <a:t>Development</a:t>
            </a:r>
            <a:r>
              <a:rPr lang="en-US" sz="2400">
                <a:solidFill>
                  <a:srgbClr val="0070C0"/>
                </a:solidFill>
              </a:rPr>
              <a:t> </a:t>
            </a:r>
            <a:r>
              <a:rPr lang="en-US" sz="2400" dirty="0">
                <a:solidFill>
                  <a:srgbClr val="0070C0"/>
                </a:solidFill>
              </a:rPr>
              <a:t>– Quickly build, deploy &amp; update a product that our customers love; Enable other groups by building what they need to support you.</a:t>
            </a:r>
          </a:p>
          <a:p>
            <a:r>
              <a:rPr lang="en-US" sz="2400" b="1" dirty="0">
                <a:solidFill>
                  <a:srgbClr val="0070C0"/>
                </a:solidFill>
              </a:rPr>
              <a:t>IS/IT</a:t>
            </a:r>
            <a:r>
              <a:rPr lang="en-US" sz="2400" dirty="0">
                <a:solidFill>
                  <a:srgbClr val="0070C0"/>
                </a:solidFill>
              </a:rPr>
              <a:t> – Build infrastructure as code; enable others by helping to eliminate waste throughout the technology landscape</a:t>
            </a:r>
          </a:p>
          <a:p>
            <a:r>
              <a:rPr lang="en-US" sz="2400" b="1" dirty="0">
                <a:solidFill>
                  <a:srgbClr val="0070C0"/>
                </a:solidFill>
              </a:rPr>
              <a:t>Management</a:t>
            </a:r>
            <a:r>
              <a:rPr lang="en-US" sz="2400" dirty="0">
                <a:solidFill>
                  <a:srgbClr val="0070C0"/>
                </a:solidFill>
              </a:rPr>
              <a:t> – Enable the teams by giving them flexibility, guidance and support to do what is needed; remove obstacles</a:t>
            </a:r>
          </a:p>
          <a:p>
            <a:r>
              <a:rPr lang="en-US" sz="2400" b="1" dirty="0">
                <a:solidFill>
                  <a:srgbClr val="0070C0"/>
                </a:solidFill>
              </a:rPr>
              <a:t>Senior Management</a:t>
            </a:r>
            <a:r>
              <a:rPr lang="en-US" sz="2400" dirty="0">
                <a:solidFill>
                  <a:srgbClr val="0070C0"/>
                </a:solidFill>
              </a:rPr>
              <a:t> – Embrace Cultural Change; Drive Transformation in the organization.</a:t>
            </a:r>
          </a:p>
        </p:txBody>
      </p:sp>
      <p:sp>
        <p:nvSpPr>
          <p:cNvPr id="2" name="Title 1">
            <a:extLst>
              <a:ext uri="{FF2B5EF4-FFF2-40B4-BE49-F238E27FC236}">
                <a16:creationId xmlns:a16="http://schemas.microsoft.com/office/drawing/2014/main" id="{F9DC1DC0-9977-4BF6-9A85-E7EB151D29D6}"/>
              </a:ext>
            </a:extLst>
          </p:cNvPr>
          <p:cNvSpPr>
            <a:spLocks noGrp="1"/>
          </p:cNvSpPr>
          <p:nvPr>
            <p:ph type="title"/>
          </p:nvPr>
        </p:nvSpPr>
        <p:spPr/>
        <p:txBody>
          <a:bodyPr/>
          <a:lstStyle/>
          <a:p>
            <a:r>
              <a:rPr lang="en-US" dirty="0"/>
              <a:t>Roles and Responsibilities</a:t>
            </a:r>
          </a:p>
        </p:txBody>
      </p:sp>
      <p:sp>
        <p:nvSpPr>
          <p:cNvPr id="4" name="Rectangle 3">
            <a:extLst>
              <a:ext uri="{FF2B5EF4-FFF2-40B4-BE49-F238E27FC236}">
                <a16:creationId xmlns:a16="http://schemas.microsoft.com/office/drawing/2014/main" id="{DA002015-B57B-4849-93F7-A08ACC15F88F}"/>
              </a:ext>
            </a:extLst>
          </p:cNvPr>
          <p:cNvSpPr/>
          <p:nvPr/>
        </p:nvSpPr>
        <p:spPr>
          <a:xfrm>
            <a:off x="783514" y="5268122"/>
            <a:ext cx="10226937" cy="1200329"/>
          </a:xfrm>
          <a:prstGeom prst="rect">
            <a:avLst/>
          </a:prstGeom>
        </p:spPr>
        <p:txBody>
          <a:bodyPr wrap="square">
            <a:spAutoFit/>
          </a:bodyPr>
          <a:lstStyle/>
          <a:p>
            <a:r>
              <a:rPr lang="en-US" sz="3600" b="1" dirty="0"/>
              <a:t>Everyone – Help build a product that will inspire our customers to become raving fans</a:t>
            </a:r>
          </a:p>
        </p:txBody>
      </p:sp>
    </p:spTree>
    <p:extLst>
      <p:ext uri="{BB962C8B-B14F-4D97-AF65-F5344CB8AC3E}">
        <p14:creationId xmlns:p14="http://schemas.microsoft.com/office/powerpoint/2010/main" val="1424144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Value Stream Mapping</a:t>
            </a:r>
            <a:endParaRPr kumimoji="1" lang="ja-JP" altLang="en-US" dirty="0"/>
          </a:p>
        </p:txBody>
      </p:sp>
      <p:sp>
        <p:nvSpPr>
          <p:cNvPr id="3" name="テキスト プレースホルダー 2"/>
          <p:cNvSpPr>
            <a:spLocks noGrp="1"/>
          </p:cNvSpPr>
          <p:nvPr>
            <p:ph type="body" sz="quarter" idx="10"/>
          </p:nvPr>
        </p:nvSpPr>
        <p:spPr>
          <a:xfrm>
            <a:off x="269239" y="1189496"/>
            <a:ext cx="11653523" cy="739230"/>
          </a:xfrm>
        </p:spPr>
        <p:txBody>
          <a:bodyPr/>
          <a:lstStyle/>
          <a:p>
            <a:r>
              <a:rPr lang="en-US" altLang="ja-JP" dirty="0"/>
              <a:t>Analyze and Share “Waste”</a:t>
            </a:r>
          </a:p>
        </p:txBody>
      </p:sp>
      <p:pic>
        <p:nvPicPr>
          <p:cNvPr id="4"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41" y="2807716"/>
            <a:ext cx="11949219" cy="3374390"/>
          </a:xfrm>
          <a:prstGeom prst="rect">
            <a:avLst/>
          </a:prstGeom>
        </p:spPr>
      </p:pic>
      <p:sp>
        <p:nvSpPr>
          <p:cNvPr id="5" name="テキスト ボックス 4"/>
          <p:cNvSpPr txBox="1"/>
          <p:nvPr/>
        </p:nvSpPr>
        <p:spPr>
          <a:xfrm>
            <a:off x="3978226" y="6189518"/>
            <a:ext cx="3443766" cy="615522"/>
          </a:xfrm>
          <a:prstGeom prst="rect">
            <a:avLst/>
          </a:prstGeom>
          <a:noFill/>
        </p:spPr>
        <p:txBody>
          <a:bodyPr wrap="none" lIns="179285" tIns="143428" rIns="179285" bIns="143428" rtlCol="0">
            <a:spAutoFit/>
          </a:bodyPr>
          <a:lstStyle/>
          <a:p>
            <a:pPr>
              <a:lnSpc>
                <a:spcPct val="90000"/>
              </a:lnSpc>
              <a:spcAft>
                <a:spcPts val="588"/>
              </a:spcAft>
            </a:pPr>
            <a:r>
              <a:rPr kumimoji="1" lang="en-US" altLang="ja-JP" sz="2353" dirty="0">
                <a:gradFill>
                  <a:gsLst>
                    <a:gs pos="2917">
                      <a:schemeClr val="tx1"/>
                    </a:gs>
                    <a:gs pos="30000">
                      <a:schemeClr val="tx1"/>
                    </a:gs>
                  </a:gsLst>
                  <a:lin ang="5400000" scaled="0"/>
                </a:gradFill>
              </a:rPr>
              <a:t>Value Stream Map </a:t>
            </a:r>
            <a:r>
              <a:rPr kumimoji="1" lang="ja-JP" altLang="en-US" sz="2353" dirty="0">
                <a:gradFill>
                  <a:gsLst>
                    <a:gs pos="2917">
                      <a:schemeClr val="tx1"/>
                    </a:gs>
                    <a:gs pos="30000">
                      <a:schemeClr val="tx1"/>
                    </a:gs>
                  </a:gsLst>
                  <a:lin ang="5400000" scaled="0"/>
                </a:gradFill>
              </a:rPr>
              <a:t>の例</a:t>
            </a:r>
          </a:p>
        </p:txBody>
      </p:sp>
      <p:sp>
        <p:nvSpPr>
          <p:cNvPr id="8" name="テキスト プレースホルダー 2"/>
          <p:cNvSpPr txBox="1">
            <a:spLocks/>
          </p:cNvSpPr>
          <p:nvPr/>
        </p:nvSpPr>
        <p:spPr>
          <a:xfrm>
            <a:off x="294989" y="1838428"/>
            <a:ext cx="11653523" cy="739230"/>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kumimoji="1" sz="4000" kern="1200" spc="0" baseline="0">
                <a:gradFill>
                  <a:gsLst>
                    <a:gs pos="1250">
                      <a:schemeClr val="tx1"/>
                    </a:gs>
                    <a:gs pos="99000">
                      <a:schemeClr val="tx1"/>
                    </a:gs>
                  </a:gsLst>
                  <a:lin ang="5400000" scaled="0"/>
                </a:gradFill>
                <a:latin typeface="メイリオ"/>
                <a:ea typeface="メイリオ"/>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kumimoji="1" sz="2400" kern="1200" spc="0" baseline="0">
                <a:gradFill>
                  <a:gsLst>
                    <a:gs pos="1250">
                      <a:schemeClr val="tx1"/>
                    </a:gs>
                    <a:gs pos="100000">
                      <a:schemeClr val="tx1"/>
                    </a:gs>
                  </a:gsLst>
                  <a:lin ang="5400000" scaled="0"/>
                </a:gradFill>
                <a:latin typeface="メイリオ"/>
                <a:ea typeface="メイリオ"/>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kumimoji="1" sz="2000" kern="1200" spc="0" baseline="0">
                <a:gradFill>
                  <a:gsLst>
                    <a:gs pos="1250">
                      <a:schemeClr val="tx1"/>
                    </a:gs>
                    <a:gs pos="100000">
                      <a:schemeClr val="tx1"/>
                    </a:gs>
                  </a:gsLst>
                  <a:lin ang="5400000" scaled="0"/>
                </a:gradFill>
                <a:latin typeface="メイリオ"/>
                <a:ea typeface="メイリオ"/>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kumimoji="1" sz="1800" kern="1200" spc="0" baseline="0">
                <a:gradFill>
                  <a:gsLst>
                    <a:gs pos="1250">
                      <a:schemeClr val="tx1"/>
                    </a:gs>
                    <a:gs pos="100000">
                      <a:schemeClr val="tx1"/>
                    </a:gs>
                  </a:gsLst>
                  <a:lin ang="5400000" scaled="0"/>
                </a:gradFill>
                <a:latin typeface="メイリオ"/>
                <a:ea typeface="メイリオ"/>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kumimoji="1" sz="1800" kern="1200" spc="0" baseline="0">
                <a:gradFill>
                  <a:gsLst>
                    <a:gs pos="1250">
                      <a:schemeClr val="tx1"/>
                    </a:gs>
                    <a:gs pos="100000">
                      <a:schemeClr val="tx1"/>
                    </a:gs>
                  </a:gsLst>
                  <a:lin ang="5400000" scaled="0"/>
                </a:gradFill>
                <a:latin typeface="メイリオ"/>
                <a:ea typeface="メイリオ"/>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en-US" altLang="ja-JP" sz="3921" dirty="0"/>
              <a:t>Help to shorten the lead time</a:t>
            </a:r>
          </a:p>
        </p:txBody>
      </p:sp>
    </p:spTree>
    <p:extLst>
      <p:ext uri="{BB962C8B-B14F-4D97-AF65-F5344CB8AC3E}">
        <p14:creationId xmlns:p14="http://schemas.microsoft.com/office/powerpoint/2010/main" val="20359652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3" name="Rectangle 3"/>
          <p:cNvSpPr>
            <a:spLocks noGrp="1" noChangeArrowheads="1"/>
          </p:cNvSpPr>
          <p:nvPr>
            <p:ph type="body" sz="quarter" idx="10"/>
          </p:nvPr>
        </p:nvSpPr>
        <p:spPr>
          <a:xfrm>
            <a:off x="269240" y="1189178"/>
            <a:ext cx="11316120" cy="5122846"/>
          </a:xfrm>
        </p:spPr>
        <p:txBody>
          <a:bodyPr>
            <a:normAutofit lnSpcReduction="10000"/>
          </a:bodyPr>
          <a:lstStyle/>
          <a:p>
            <a:pPr lvl="1">
              <a:lnSpc>
                <a:spcPct val="90000"/>
              </a:lnSpc>
            </a:pPr>
            <a:r>
              <a:rPr lang="en-US" altLang="en-US" sz="3200" dirty="0"/>
              <a:t>Aids visualization</a:t>
            </a:r>
          </a:p>
          <a:p>
            <a:pPr lvl="1">
              <a:lnSpc>
                <a:spcPct val="90000"/>
              </a:lnSpc>
            </a:pPr>
            <a:r>
              <a:rPr lang="en-US" altLang="en-US" sz="3200" dirty="0"/>
              <a:t>Makes “waste” easier to see</a:t>
            </a:r>
          </a:p>
          <a:p>
            <a:pPr lvl="1">
              <a:lnSpc>
                <a:spcPct val="90000"/>
              </a:lnSpc>
            </a:pPr>
            <a:r>
              <a:rPr lang="en-US" altLang="en-US" sz="3200" dirty="0"/>
              <a:t>Brings a common language that can be understood easily by all levels of the organization</a:t>
            </a:r>
          </a:p>
          <a:p>
            <a:pPr lvl="1">
              <a:lnSpc>
                <a:spcPct val="90000"/>
              </a:lnSpc>
            </a:pPr>
            <a:r>
              <a:rPr lang="en-US" altLang="en-US" sz="3200" dirty="0"/>
              <a:t>Forms the base to build an implementation plan</a:t>
            </a:r>
          </a:p>
          <a:p>
            <a:pPr lvl="3">
              <a:lnSpc>
                <a:spcPct val="90000"/>
              </a:lnSpc>
            </a:pPr>
            <a:r>
              <a:rPr lang="en-US" altLang="en-US" sz="2800" dirty="0"/>
              <a:t>Prioritizes improvement efforts (i.e. DevOps Practices)</a:t>
            </a:r>
          </a:p>
          <a:p>
            <a:pPr lvl="3">
              <a:lnSpc>
                <a:spcPct val="90000"/>
              </a:lnSpc>
            </a:pPr>
            <a:r>
              <a:rPr lang="en-US" altLang="en-US" sz="2800" dirty="0"/>
              <a:t>Provides structured system for deciding where the next improvements should be.</a:t>
            </a:r>
          </a:p>
          <a:p>
            <a:pPr lvl="1">
              <a:lnSpc>
                <a:spcPct val="90000"/>
              </a:lnSpc>
            </a:pPr>
            <a:r>
              <a:rPr lang="en-US" altLang="en-US" sz="3200" dirty="0"/>
              <a:t>Fosters discussion across the teams within the company</a:t>
            </a:r>
          </a:p>
          <a:p>
            <a:pPr lvl="1">
              <a:lnSpc>
                <a:spcPct val="90000"/>
              </a:lnSpc>
            </a:pPr>
            <a:r>
              <a:rPr lang="en-US" altLang="en-US" sz="3200" dirty="0"/>
              <a:t>Links information and code flow</a:t>
            </a:r>
          </a:p>
          <a:p>
            <a:pPr lvl="1">
              <a:lnSpc>
                <a:spcPct val="90000"/>
              </a:lnSpc>
            </a:pPr>
            <a:r>
              <a:rPr lang="en-US" altLang="en-US" sz="3200" dirty="0"/>
              <a:t>A VSM provides a “rich picture” of the process</a:t>
            </a:r>
          </a:p>
        </p:txBody>
      </p:sp>
      <p:sp>
        <p:nvSpPr>
          <p:cNvPr id="762882" name="Rectangle 2"/>
          <p:cNvSpPr>
            <a:spLocks noGrp="1" noChangeArrowheads="1"/>
          </p:cNvSpPr>
          <p:nvPr>
            <p:ph type="title"/>
          </p:nvPr>
        </p:nvSpPr>
        <p:spPr/>
        <p:txBody>
          <a:bodyPr vert="horz" wrap="square" lIns="146304" tIns="91440" rIns="146304" bIns="91440" rtlCol="0" anchor="t">
            <a:noAutofit/>
          </a:bodyPr>
          <a:lstStyle/>
          <a:p>
            <a:r>
              <a:rPr lang="en-US" altLang="en-US" sz="4705" dirty="0"/>
              <a:t>Why Value Stream Mapping (VSM)?</a:t>
            </a:r>
          </a:p>
        </p:txBody>
      </p:sp>
      <p:sp>
        <p:nvSpPr>
          <p:cNvPr id="762885" name="WordArt 5"/>
          <p:cNvSpPr>
            <a:spLocks noChangeArrowheads="1" noChangeShapeType="1" noTextEdit="1"/>
          </p:cNvSpPr>
          <p:nvPr/>
        </p:nvSpPr>
        <p:spPr bwMode="auto">
          <a:xfrm>
            <a:off x="9918159" y="341752"/>
            <a:ext cx="315868" cy="331740"/>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defTabSz="896386"/>
            <a:r>
              <a:rPr lang="en-US" sz="3600" kern="10">
                <a:ln w="9525">
                  <a:solidFill>
                    <a:schemeClr val="bg1"/>
                  </a:solidFill>
                  <a:round/>
                  <a:headEnd/>
                  <a:tailEnd/>
                </a:ln>
                <a:solidFill>
                  <a:srgbClr val="FFFFFF"/>
                </a:solidFill>
                <a:latin typeface="Wingdings" panose="05000000000000000000" pitchFamily="2" charset="2"/>
              </a:rPr>
              <a:t>«</a:t>
            </a:r>
          </a:p>
        </p:txBody>
      </p:sp>
    </p:spTree>
    <p:extLst>
      <p:ext uri="{BB962C8B-B14F-4D97-AF65-F5344CB8AC3E}">
        <p14:creationId xmlns:p14="http://schemas.microsoft.com/office/powerpoint/2010/main" val="25660278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en-US"/>
              <a:t>Additional reading</a:t>
            </a:r>
          </a:p>
        </p:txBody>
      </p:sp>
      <p:pic>
        <p:nvPicPr>
          <p:cNvPr id="4" name="Image 3"/>
          <p:cNvPicPr>
            <a:picLocks noChangeAspect="1"/>
          </p:cNvPicPr>
          <p:nvPr/>
        </p:nvPicPr>
        <p:blipFill>
          <a:blip r:embed="rId3"/>
          <a:stretch>
            <a:fillRect/>
          </a:stretch>
        </p:blipFill>
        <p:spPr>
          <a:xfrm>
            <a:off x="6794658" y="1346195"/>
            <a:ext cx="3152775" cy="4752975"/>
          </a:xfrm>
          <a:prstGeom prst="rect">
            <a:avLst/>
          </a:prstGeom>
        </p:spPr>
      </p:pic>
      <p:pic>
        <p:nvPicPr>
          <p:cNvPr id="5" name="Picture 4"/>
          <p:cNvPicPr>
            <a:picLocks noChangeAspect="1"/>
          </p:cNvPicPr>
          <p:nvPr/>
        </p:nvPicPr>
        <p:blipFill>
          <a:blip r:embed="rId4"/>
          <a:stretch>
            <a:fillRect/>
          </a:stretch>
        </p:blipFill>
        <p:spPr>
          <a:xfrm>
            <a:off x="1601498" y="1346195"/>
            <a:ext cx="3114675" cy="4752975"/>
          </a:xfrm>
          <a:prstGeom prst="rect">
            <a:avLst/>
          </a:prstGeom>
        </p:spPr>
      </p:pic>
    </p:spTree>
    <p:extLst>
      <p:ext uri="{BB962C8B-B14F-4D97-AF65-F5344CB8AC3E}">
        <p14:creationId xmlns:p14="http://schemas.microsoft.com/office/powerpoint/2010/main" val="139326116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495"/>
            <a:ext cx="11653523" cy="5197236"/>
          </a:xfrm>
        </p:spPr>
        <p:txBody>
          <a:bodyPr/>
          <a:lstStyle/>
          <a:p>
            <a:pPr marL="728314" indent="-728314">
              <a:buFont typeface="+mj-lt"/>
              <a:buAutoNum type="arabicPeriod"/>
            </a:pPr>
            <a:r>
              <a:rPr lang="en-US" sz="3431" dirty="0"/>
              <a:t>No interruptions – 100% focus from all</a:t>
            </a:r>
          </a:p>
          <a:p>
            <a:pPr marL="728314" indent="-728314">
              <a:buFont typeface="+mj-lt"/>
              <a:buAutoNum type="arabicPeriod"/>
            </a:pPr>
            <a:r>
              <a:rPr lang="en-US" sz="3431" dirty="0"/>
              <a:t>Tell how it is even if it’s bad, not how you’d like it be</a:t>
            </a:r>
          </a:p>
          <a:p>
            <a:pPr marL="728314" indent="-728314">
              <a:buFont typeface="+mj-lt"/>
              <a:buAutoNum type="arabicPeriod"/>
            </a:pPr>
            <a:r>
              <a:rPr lang="en-US" sz="3431" dirty="0"/>
              <a:t>Finger-pointing and blame have no place</a:t>
            </a:r>
          </a:p>
          <a:p>
            <a:pPr marL="728314" indent="-728314">
              <a:buFont typeface="+mj-lt"/>
              <a:buAutoNum type="arabicPeriod"/>
            </a:pPr>
            <a:r>
              <a:rPr lang="en-US" sz="3431" dirty="0"/>
              <a:t>No silent objectors</a:t>
            </a:r>
          </a:p>
          <a:p>
            <a:pPr marL="728314" indent="-728314">
              <a:buFont typeface="+mj-lt"/>
              <a:buAutoNum type="arabicPeriod"/>
            </a:pPr>
            <a:r>
              <a:rPr lang="en-US" sz="3431" dirty="0"/>
              <a:t>Respectful disagreement is encouraged; it’s not acceptable to be disagreeable</a:t>
            </a:r>
          </a:p>
          <a:p>
            <a:pPr marL="728314" indent="-728314">
              <a:buFont typeface="+mj-lt"/>
              <a:buAutoNum type="arabicPeriod"/>
            </a:pPr>
            <a:r>
              <a:rPr lang="en-US" sz="3431" dirty="0"/>
              <a:t>One conversation at a time; avoid talking over each other.</a:t>
            </a:r>
          </a:p>
          <a:p>
            <a:pPr marL="728314" indent="-728314">
              <a:buFont typeface="+mj-lt"/>
              <a:buAutoNum type="arabicPeriod"/>
            </a:pPr>
            <a:r>
              <a:rPr lang="en-US" sz="3431" dirty="0"/>
              <a:t>Rank has no privilege</a:t>
            </a:r>
          </a:p>
          <a:p>
            <a:pPr marL="728314" indent="-728314">
              <a:buFont typeface="+mj-lt"/>
              <a:buAutoNum type="arabicPeriod"/>
            </a:pPr>
            <a:r>
              <a:rPr lang="en-US" sz="3431" dirty="0"/>
              <a:t>Eliminate “us” versus “them” thinking</a:t>
            </a:r>
          </a:p>
        </p:txBody>
      </p:sp>
      <p:sp>
        <p:nvSpPr>
          <p:cNvPr id="3" name="Title 2"/>
          <p:cNvSpPr>
            <a:spLocks noGrp="1"/>
          </p:cNvSpPr>
          <p:nvPr>
            <p:ph type="title"/>
          </p:nvPr>
        </p:nvSpPr>
        <p:spPr/>
        <p:txBody>
          <a:bodyPr/>
          <a:lstStyle/>
          <a:p>
            <a:r>
              <a:rPr lang="en-US" sz="4705" dirty="0"/>
              <a:t>VSM Ground Rules</a:t>
            </a:r>
          </a:p>
        </p:txBody>
      </p:sp>
    </p:spTree>
    <p:extLst>
      <p:ext uri="{BB962C8B-B14F-4D97-AF65-F5344CB8AC3E}">
        <p14:creationId xmlns:p14="http://schemas.microsoft.com/office/powerpoint/2010/main" val="70267760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495"/>
            <a:ext cx="11653523" cy="3801752"/>
          </a:xfrm>
        </p:spPr>
        <p:txBody>
          <a:bodyPr/>
          <a:lstStyle/>
          <a:p>
            <a:pPr marL="728314" indent="-728314">
              <a:buFont typeface="+mj-lt"/>
              <a:buAutoNum type="arabicPeriod"/>
            </a:pPr>
            <a:r>
              <a:rPr lang="en-US" dirty="0"/>
              <a:t>Eliminate “can’t” and “No, because..” from your vocabulary.  Adopt a “Yes, if…” mindset.</a:t>
            </a:r>
          </a:p>
          <a:p>
            <a:pPr marL="728314" indent="-728314">
              <a:buFont typeface="+mj-lt"/>
              <a:buAutoNum type="arabicPeriod"/>
            </a:pPr>
            <a:r>
              <a:rPr lang="en-US" dirty="0"/>
              <a:t>Eliminate “this is the way we’ve always done it” thinking.</a:t>
            </a:r>
          </a:p>
          <a:p>
            <a:pPr marL="728314" indent="-728314">
              <a:buFont typeface="+mj-lt"/>
              <a:buAutoNum type="arabicPeriod"/>
            </a:pPr>
            <a:r>
              <a:rPr lang="en-US" dirty="0"/>
              <a:t>Ask “why?” “why not” and “what if?”</a:t>
            </a:r>
          </a:p>
          <a:p>
            <a:pPr marL="728314" indent="-728314">
              <a:buFont typeface="+mj-lt"/>
              <a:buAutoNum type="arabicPeriod"/>
            </a:pPr>
            <a:r>
              <a:rPr lang="en-US" dirty="0"/>
              <a:t>Be Bold.</a:t>
            </a:r>
          </a:p>
        </p:txBody>
      </p:sp>
      <p:sp>
        <p:nvSpPr>
          <p:cNvPr id="3" name="Title 2"/>
          <p:cNvSpPr>
            <a:spLocks noGrp="1"/>
          </p:cNvSpPr>
          <p:nvPr>
            <p:ph type="title"/>
          </p:nvPr>
        </p:nvSpPr>
        <p:spPr/>
        <p:txBody>
          <a:bodyPr/>
          <a:lstStyle/>
          <a:p>
            <a:r>
              <a:rPr lang="en-US" sz="4705" dirty="0"/>
              <a:t>VSM Ground Rules (after retrospective)</a:t>
            </a:r>
          </a:p>
        </p:txBody>
      </p:sp>
      <p:sp>
        <p:nvSpPr>
          <p:cNvPr id="5" name="Title 2"/>
          <p:cNvSpPr txBox="1">
            <a:spLocks/>
          </p:cNvSpPr>
          <p:nvPr/>
        </p:nvSpPr>
        <p:spPr>
          <a:xfrm>
            <a:off x="154940" y="4991247"/>
            <a:ext cx="11655078" cy="899665"/>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a:ln w="3175">
                  <a:noFill/>
                </a:ln>
                <a:solidFill>
                  <a:schemeClr val="tx2"/>
                </a:solidFill>
                <a:latin typeface="+mj-lt"/>
                <a:ea typeface="MS PGothic" pitchFamily="34" charset="-128"/>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9pPr>
          </a:lstStyle>
          <a:p>
            <a:r>
              <a:rPr lang="en-US" sz="4705" dirty="0"/>
              <a:t>VSM Ground Rule Violations:</a:t>
            </a:r>
          </a:p>
        </p:txBody>
      </p:sp>
      <p:sp>
        <p:nvSpPr>
          <p:cNvPr id="6" name="Text Placeholder 3"/>
          <p:cNvSpPr txBox="1">
            <a:spLocks/>
          </p:cNvSpPr>
          <p:nvPr/>
        </p:nvSpPr>
        <p:spPr>
          <a:xfrm>
            <a:off x="7915565" y="5077229"/>
            <a:ext cx="2436667" cy="727700"/>
          </a:xfrm>
          <a:prstGeom prst="rect">
            <a:avLst/>
          </a:prstGeom>
          <a:solidFill>
            <a:srgbClr val="92D050"/>
          </a:solidFill>
          <a:effectLst>
            <a:outerShdw blurRad="50800" dist="38100" dir="2700000" algn="tl" rotWithShape="0">
              <a:prstClr val="black">
                <a:alpha val="40000"/>
              </a:prstClr>
            </a:outerShdw>
          </a:effectLst>
        </p:spPr>
        <p:txBody>
          <a:bodyPr vert="horz" wrap="square" lIns="146304" tIns="91440" rIns="146304" bIns="91440" rtlCol="0">
            <a:spAutoFit/>
          </a:bodyPr>
          <a:lstStyle>
            <a:lvl1pPr marL="336145" indent="-336145" algn="l" defTabSz="913505" rtl="0" fontAlgn="base">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fontAlgn="base">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fontAlgn="base">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dirty="0"/>
              <a:t>3 Knocks!</a:t>
            </a:r>
          </a:p>
        </p:txBody>
      </p:sp>
    </p:spTree>
    <p:extLst>
      <p:ext uri="{BB962C8B-B14F-4D97-AF65-F5344CB8AC3E}">
        <p14:creationId xmlns:p14="http://schemas.microsoft.com/office/powerpoint/2010/main" val="20616080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F174C0-942B-4EBB-82FB-3D5212A6C232}"/>
              </a:ext>
            </a:extLst>
          </p:cNvPr>
          <p:cNvSpPr>
            <a:spLocks noGrp="1"/>
          </p:cNvSpPr>
          <p:nvPr>
            <p:ph type="title"/>
          </p:nvPr>
        </p:nvSpPr>
        <p:spPr/>
        <p:txBody>
          <a:bodyPr/>
          <a:lstStyle/>
          <a:p>
            <a:r>
              <a:rPr lang="en-US" dirty="0"/>
              <a:t>Example New Pipeline</a:t>
            </a:r>
          </a:p>
        </p:txBody>
      </p:sp>
      <p:sp>
        <p:nvSpPr>
          <p:cNvPr id="2" name="Text Placeholder 1">
            <a:extLst>
              <a:ext uri="{FF2B5EF4-FFF2-40B4-BE49-F238E27FC236}">
                <a16:creationId xmlns:a16="http://schemas.microsoft.com/office/drawing/2014/main" id="{8C3BBEC2-F17D-4B0F-9FFC-9B49CDE08400}"/>
              </a:ext>
            </a:extLst>
          </p:cNvPr>
          <p:cNvSpPr>
            <a:spLocks noGrp="1"/>
          </p:cNvSpPr>
          <p:nvPr>
            <p:ph type="body" sz="quarter" idx="10"/>
          </p:nvPr>
        </p:nvSpPr>
        <p:spPr>
          <a:xfrm>
            <a:off x="269240" y="1189176"/>
            <a:ext cx="7417152" cy="5484578"/>
          </a:xfrm>
        </p:spPr>
        <p:txBody>
          <a:bodyPr/>
          <a:lstStyle/>
          <a:p>
            <a:r>
              <a:rPr lang="en-US" sz="3600" b="1" u="sng" dirty="0"/>
              <a:t>Pipeline: </a:t>
            </a:r>
            <a:r>
              <a:rPr lang="en-US" sz="3600" b="1" u="sng" dirty="0" err="1"/>
              <a:t>Version.NEXT</a:t>
            </a:r>
            <a:r>
              <a:rPr lang="en-US" sz="3600" b="1" u="sng" dirty="0"/>
              <a:t> (2.2)</a:t>
            </a:r>
          </a:p>
          <a:p>
            <a:r>
              <a:rPr lang="en-US" sz="2800" dirty="0"/>
              <a:t>Dev – Working environment</a:t>
            </a:r>
          </a:p>
          <a:p>
            <a:r>
              <a:rPr lang="en-US" sz="2800" dirty="0"/>
              <a:t>Dev Test – More powerful VMs – Integration Environment; smoke test; basic functional testing</a:t>
            </a:r>
          </a:p>
          <a:p>
            <a:r>
              <a:rPr lang="en-US" sz="2800" dirty="0"/>
              <a:t>Host Test – Demo Environment – Future Version </a:t>
            </a:r>
          </a:p>
          <a:p>
            <a:r>
              <a:rPr lang="en-US" sz="2800" dirty="0"/>
              <a:t>Pre-Prod – Clean Environment - Performance Testing – Prod Data Update</a:t>
            </a:r>
          </a:p>
          <a:p>
            <a:r>
              <a:rPr lang="en-US" sz="2800" dirty="0"/>
              <a:t>UAT – Outside testing; customers play with what’s next</a:t>
            </a:r>
          </a:p>
          <a:p>
            <a:r>
              <a:rPr lang="en-US" sz="2800" dirty="0"/>
              <a:t>Production</a:t>
            </a:r>
          </a:p>
        </p:txBody>
      </p:sp>
      <p:sp>
        <p:nvSpPr>
          <p:cNvPr id="4" name="Text Placeholder 3">
            <a:extLst>
              <a:ext uri="{FF2B5EF4-FFF2-40B4-BE49-F238E27FC236}">
                <a16:creationId xmlns:a16="http://schemas.microsoft.com/office/drawing/2014/main" id="{DB214ABB-10CD-464B-BD7B-45AC9E4124EC}"/>
              </a:ext>
            </a:extLst>
          </p:cNvPr>
          <p:cNvSpPr>
            <a:spLocks noGrp="1"/>
          </p:cNvSpPr>
          <p:nvPr>
            <p:ph type="body" sz="quarter" idx="11"/>
          </p:nvPr>
        </p:nvSpPr>
        <p:spPr>
          <a:xfrm>
            <a:off x="7776913" y="591647"/>
            <a:ext cx="4807392" cy="2806922"/>
          </a:xfrm>
        </p:spPr>
        <p:txBody>
          <a:bodyPr/>
          <a:lstStyle/>
          <a:p>
            <a:r>
              <a:rPr lang="en-US" sz="3600" b="1" u="sng" dirty="0"/>
              <a:t>Pipeline: Prod Hotfix </a:t>
            </a:r>
            <a:r>
              <a:rPr lang="en-US" sz="3600" dirty="0"/>
              <a:t>2.0</a:t>
            </a:r>
          </a:p>
          <a:p>
            <a:r>
              <a:rPr lang="en-US" sz="2800" dirty="0" err="1"/>
              <a:t>DevTest</a:t>
            </a:r>
            <a:endParaRPr lang="en-US" sz="2800" dirty="0"/>
          </a:p>
          <a:p>
            <a:r>
              <a:rPr lang="en-US" sz="2800" dirty="0"/>
              <a:t>Staging 2 (Prod Level Test)</a:t>
            </a:r>
          </a:p>
          <a:p>
            <a:r>
              <a:rPr lang="en-US" sz="2800" dirty="0"/>
              <a:t>Production</a:t>
            </a:r>
          </a:p>
        </p:txBody>
      </p:sp>
      <p:sp>
        <p:nvSpPr>
          <p:cNvPr id="5" name="Text Placeholder 3">
            <a:extLst>
              <a:ext uri="{FF2B5EF4-FFF2-40B4-BE49-F238E27FC236}">
                <a16:creationId xmlns:a16="http://schemas.microsoft.com/office/drawing/2014/main" id="{C6B679AF-CE7F-4FDE-81E7-1B3FFB9423AD}"/>
              </a:ext>
            </a:extLst>
          </p:cNvPr>
          <p:cNvSpPr txBox="1">
            <a:spLocks/>
          </p:cNvSpPr>
          <p:nvPr/>
        </p:nvSpPr>
        <p:spPr>
          <a:xfrm>
            <a:off x="7686392" y="3700704"/>
            <a:ext cx="4505608" cy="2529923"/>
          </a:xfrm>
          <a:prstGeom prst="rect">
            <a:avLst/>
          </a:prstGeom>
        </p:spPr>
        <p:txBody>
          <a:bodyPr vert="horz" wrap="square" lIns="146304" tIns="91440" rIns="146304" bIns="91440" rtlCol="0">
            <a:spAutoFit/>
          </a:bodyPr>
          <a:lstStyle>
            <a:lvl1pPr marL="0" indent="0" algn="l" defTabSz="913505" rtl="0" fontAlgn="base">
              <a:lnSpc>
                <a:spcPct val="90000"/>
              </a:lnSpc>
              <a:spcBef>
                <a:spcPts val="1200"/>
              </a:spcBef>
              <a:spcAft>
                <a:spcPct val="0"/>
              </a:spcAft>
              <a:buClr>
                <a:schemeClr val="tx1"/>
              </a:buClr>
              <a:buSzPct val="90000"/>
              <a:buFont typeface="Wingdings" pitchFamily="2" charset="2"/>
              <a:buNone/>
              <a:defRPr sz="3529" kern="1200">
                <a:solidFill>
                  <a:srgbClr val="582881"/>
                </a:solidFill>
                <a:latin typeface="+mj-lt"/>
                <a:ea typeface="MS PGothic" pitchFamily="34" charset="-128"/>
                <a:cs typeface="+mn-cs"/>
              </a:defRPr>
            </a:lvl1pPr>
            <a:lvl2pPr marL="0" indent="0" algn="l" defTabSz="913505" rtl="0" fontAlgn="base">
              <a:lnSpc>
                <a:spcPct val="90000"/>
              </a:lnSpc>
              <a:spcBef>
                <a:spcPct val="20000"/>
              </a:spcBef>
              <a:spcAft>
                <a:spcPct val="0"/>
              </a:spcAft>
              <a:buSzPct val="90000"/>
              <a:buFont typeface="Arial" pitchFamily="34" charset="0"/>
              <a:buNone/>
              <a:defRPr sz="1961" kern="1200">
                <a:gradFill>
                  <a:gsLst>
                    <a:gs pos="1250">
                      <a:schemeClr val="tx1"/>
                    </a:gs>
                    <a:gs pos="100000">
                      <a:schemeClr val="tx1"/>
                    </a:gs>
                  </a:gsLst>
                  <a:lin ang="5400000" scaled="0"/>
                </a:gradFill>
                <a:latin typeface="+mn-lt"/>
                <a:ea typeface="MS PGothic" pitchFamily="34" charset="-128"/>
                <a:cs typeface="+mn-cs"/>
              </a:defRPr>
            </a:lvl2pPr>
            <a:lvl3pPr marL="227209" indent="0" algn="l" defTabSz="913505" rtl="0" fontAlgn="base">
              <a:lnSpc>
                <a:spcPct val="90000"/>
              </a:lnSpc>
              <a:spcBef>
                <a:spcPct val="20000"/>
              </a:spcBef>
              <a:spcAft>
                <a:spcPct val="0"/>
              </a:spcAft>
              <a:buSzPct val="90000"/>
              <a:buFont typeface="Arial" pitchFamily="34" charset="0"/>
              <a:buNone/>
              <a:tabLst/>
              <a:defRPr sz="1961" kern="1200">
                <a:gradFill>
                  <a:gsLst>
                    <a:gs pos="1250">
                      <a:schemeClr val="tx1"/>
                    </a:gs>
                    <a:gs pos="100000">
                      <a:schemeClr val="tx1"/>
                    </a:gs>
                  </a:gsLst>
                  <a:lin ang="5400000" scaled="0"/>
                </a:gradFill>
                <a:latin typeface="+mn-lt"/>
                <a:ea typeface="MS PGothic" pitchFamily="34" charset="-128"/>
                <a:cs typeface="+mn-cs"/>
              </a:defRPr>
            </a:lvl3pPr>
            <a:lvl4pPr marL="451306" indent="0" algn="l" defTabSz="913505"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72290" indent="0" algn="l" defTabSz="913505" rtl="0" fontAlgn="base">
              <a:lnSpc>
                <a:spcPct val="90000"/>
              </a:lnSpc>
              <a:spcBef>
                <a:spcPct val="20000"/>
              </a:spcBef>
              <a:spcAft>
                <a:spcPct val="0"/>
              </a:spcAft>
              <a:buSzPct val="90000"/>
              <a:buFont typeface="Arial" pitchFamily="34" charset="0"/>
              <a:buNone/>
              <a:tabLst/>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600" b="1" u="sng" dirty="0"/>
              <a:t>Pipeline: #.next </a:t>
            </a:r>
          </a:p>
          <a:p>
            <a:r>
              <a:rPr lang="en-US" sz="2800" dirty="0"/>
              <a:t>2.x, 3.x, 4.x </a:t>
            </a:r>
            <a:r>
              <a:rPr lang="en-US" sz="2800" dirty="0" err="1"/>
              <a:t>etc</a:t>
            </a:r>
            <a:r>
              <a:rPr lang="en-US" sz="2800" dirty="0"/>
              <a:t>…</a:t>
            </a:r>
          </a:p>
          <a:p>
            <a:endParaRPr lang="en-US" sz="3600" dirty="0"/>
          </a:p>
          <a:p>
            <a:r>
              <a:rPr lang="en-US" sz="3600" dirty="0"/>
              <a:t>Same as </a:t>
            </a:r>
            <a:r>
              <a:rPr lang="en-US" sz="3600" dirty="0" err="1"/>
              <a:t>Version.Next</a:t>
            </a:r>
            <a:endParaRPr lang="en-US" sz="2800" dirty="0"/>
          </a:p>
        </p:txBody>
      </p:sp>
    </p:spTree>
    <p:extLst>
      <p:ext uri="{BB962C8B-B14F-4D97-AF65-F5344CB8AC3E}">
        <p14:creationId xmlns:p14="http://schemas.microsoft.com/office/powerpoint/2010/main" val="369461864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Azure..</a:t>
            </a:r>
            <a:r>
              <a:rPr lang="en-US" sz="4000" dirty="0" err="1"/>
              <a:t>Like</a:t>
            </a:r>
            <a:r>
              <a:rPr lang="en-US" sz="4000" dirty="0"/>
              <a:t> Visio, you start with a blank canvas</a:t>
            </a:r>
            <a:r>
              <a:rPr lang="en-US" dirty="0"/>
              <a:t>…</a:t>
            </a:r>
          </a:p>
        </p:txBody>
      </p:sp>
      <p:pic>
        <p:nvPicPr>
          <p:cNvPr id="5" name="Picture 4"/>
          <p:cNvPicPr>
            <a:picLocks noChangeAspect="1"/>
          </p:cNvPicPr>
          <p:nvPr/>
        </p:nvPicPr>
        <p:blipFill>
          <a:blip r:embed="rId3"/>
          <a:stretch>
            <a:fillRect/>
          </a:stretch>
        </p:blipFill>
        <p:spPr>
          <a:xfrm>
            <a:off x="498786" y="1356185"/>
            <a:ext cx="10664514" cy="5762540"/>
          </a:xfrm>
          <a:prstGeom prst="rect">
            <a:avLst/>
          </a:prstGeom>
        </p:spPr>
      </p:pic>
      <p:pic>
        <p:nvPicPr>
          <p:cNvPr id="4" name="Picture 3"/>
          <p:cNvPicPr>
            <a:picLocks noChangeAspect="1"/>
          </p:cNvPicPr>
          <p:nvPr/>
        </p:nvPicPr>
        <p:blipFill>
          <a:blip r:embed="rId4"/>
          <a:stretch>
            <a:fillRect/>
          </a:stretch>
        </p:blipFill>
        <p:spPr>
          <a:xfrm>
            <a:off x="544668" y="1356185"/>
            <a:ext cx="10572750" cy="6332917"/>
          </a:xfrm>
          <a:prstGeom prst="rect">
            <a:avLst/>
          </a:prstGeom>
        </p:spPr>
      </p:pic>
      <p:sp>
        <p:nvSpPr>
          <p:cNvPr id="6" name="Oval Callout 5"/>
          <p:cNvSpPr/>
          <p:nvPr/>
        </p:nvSpPr>
        <p:spPr>
          <a:xfrm>
            <a:off x="4987636" y="2899179"/>
            <a:ext cx="5717309" cy="2079221"/>
          </a:xfrm>
          <a:prstGeom prst="wedgeEllipseCallout">
            <a:avLst>
              <a:gd name="adj1" fmla="val -18087"/>
              <a:gd name="adj2" fmla="val 46549"/>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Architect what is possible for your company.  Solve Your Business Challenges with the Azure Cloud</a:t>
            </a:r>
            <a:endParaRPr lang="en-US" b="1" dirty="0">
              <a:solidFill>
                <a:schemeClr val="tx1"/>
              </a:solidFill>
            </a:endParaRPr>
          </a:p>
        </p:txBody>
      </p:sp>
    </p:spTree>
    <p:extLst>
      <p:ext uri="{BB962C8B-B14F-4D97-AF65-F5344CB8AC3E}">
        <p14:creationId xmlns:p14="http://schemas.microsoft.com/office/powerpoint/2010/main" val="27951804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188" t="7908" r="-210" b="8112"/>
          <a:stretch/>
        </p:blipFill>
        <p:spPr>
          <a:xfrm>
            <a:off x="-31273" y="-17651"/>
            <a:ext cx="12254547" cy="6875166"/>
          </a:xfrm>
          <a:prstGeom prst="rect">
            <a:avLst/>
          </a:prstGeom>
        </p:spPr>
      </p:pic>
      <p:grpSp>
        <p:nvGrpSpPr>
          <p:cNvPr id="15" name="Group 14"/>
          <p:cNvGrpSpPr/>
          <p:nvPr/>
        </p:nvGrpSpPr>
        <p:grpSpPr>
          <a:xfrm>
            <a:off x="1700279" y="2614710"/>
            <a:ext cx="8801649" cy="1610439"/>
            <a:chOff x="1655807" y="2405612"/>
            <a:chExt cx="8802897" cy="1610668"/>
          </a:xfrm>
        </p:grpSpPr>
        <p:sp>
          <p:nvSpPr>
            <p:cNvPr id="5" name="Title 12"/>
            <p:cNvSpPr txBox="1">
              <a:spLocks/>
            </p:cNvSpPr>
            <p:nvPr/>
          </p:nvSpPr>
          <p:spPr>
            <a:xfrm>
              <a:off x="1655807" y="2977189"/>
              <a:ext cx="8802897" cy="1039091"/>
            </a:xfrm>
            <a:prstGeom prst="rect">
              <a:avLst/>
            </a:prstGeom>
          </p:spPr>
          <p:txBody>
            <a:bodyPr anchor="ctr"/>
            <a:lstStyle>
              <a:lvl1pPr algn="l" defTabSz="914228" rtl="0" eaLnBrk="1" latinLnBrk="0" hangingPunct="1">
                <a:spcBef>
                  <a:spcPct val="0"/>
                </a:spcBef>
                <a:buNone/>
                <a:defRPr sz="7200" kern="1200">
                  <a:solidFill>
                    <a:srgbClr val="00A9CB"/>
                  </a:solidFill>
                  <a:latin typeface="+mj-lt"/>
                  <a:ea typeface="+mj-ea"/>
                  <a:cs typeface="+mj-cs"/>
                </a:defRPr>
              </a:lvl1pPr>
            </a:lstStyle>
            <a:p>
              <a:pPr algn="ctr" defTabSz="914052">
                <a:defRPr/>
              </a:pPr>
              <a:r>
                <a:rPr lang="en-US" sz="7998" b="1" i="1" dirty="0">
                  <a:solidFill>
                    <a:srgbClr val="FBFBFB"/>
                  </a:solidFill>
                  <a:latin typeface="Bodoni MT"/>
                  <a:cs typeface="Bodoni Std Bold Italic"/>
                </a:rPr>
                <a:t>DevOps Story</a:t>
              </a:r>
            </a:p>
          </p:txBody>
        </p:sp>
        <p:sp>
          <p:nvSpPr>
            <p:cNvPr id="6" name="Text Placeholder 13"/>
            <p:cNvSpPr txBox="1">
              <a:spLocks/>
            </p:cNvSpPr>
            <p:nvPr/>
          </p:nvSpPr>
          <p:spPr>
            <a:xfrm>
              <a:off x="3757754" y="2405612"/>
              <a:ext cx="4599002" cy="656365"/>
            </a:xfrm>
            <a:prstGeom prst="rect">
              <a:avLst/>
            </a:prstGeom>
            <a:noFill/>
          </p:spPr>
          <p:txBody>
            <a:bodyPr anchor="ctr"/>
            <a:lstStyle>
              <a:lvl1pPr marL="0" indent="0" algn="l" defTabSz="914228" rtl="0" eaLnBrk="1" latinLnBrk="0" hangingPunct="1">
                <a:spcBef>
                  <a:spcPct val="20000"/>
                </a:spcBef>
                <a:buFontTx/>
                <a:buNone/>
                <a:defRPr sz="3200" kern="1200">
                  <a:solidFill>
                    <a:schemeClr val="tx1"/>
                  </a:solidFill>
                  <a:latin typeface="+mn-lt"/>
                  <a:ea typeface="+mn-ea"/>
                  <a:cs typeface="+mn-cs"/>
                </a:defRPr>
              </a:lvl1pPr>
              <a:lvl2pPr marL="457114" indent="0" algn="l" defTabSz="914228" rtl="0" eaLnBrk="1" latinLnBrk="0" hangingPunct="1">
                <a:spcBef>
                  <a:spcPct val="20000"/>
                </a:spcBef>
                <a:buFontTx/>
                <a:buNone/>
                <a:defRPr sz="4400" b="1" u="sng" kern="1200" spc="400" baseline="0">
                  <a:solidFill>
                    <a:srgbClr val="EC5038"/>
                  </a:solidFill>
                  <a:latin typeface="+mn-lt"/>
                  <a:ea typeface="+mn-ea"/>
                  <a:cs typeface="+mn-cs"/>
                </a:defRPr>
              </a:lvl2pPr>
              <a:lvl3pPr marL="914228" indent="0" algn="l" defTabSz="914228" rtl="0" eaLnBrk="1" latinLnBrk="0" hangingPunct="1">
                <a:spcBef>
                  <a:spcPct val="20000"/>
                </a:spcBef>
                <a:buFontTx/>
                <a:buNone/>
                <a:defRPr sz="2000" b="1" i="1" kern="1200">
                  <a:solidFill>
                    <a:schemeClr val="tx2"/>
                  </a:solidFill>
                  <a:latin typeface="+mj-lt"/>
                  <a:ea typeface="+mn-ea"/>
                  <a:cs typeface="+mn-cs"/>
                </a:defRPr>
              </a:lvl3pPr>
              <a:lvl4pPr marL="1371342" indent="0" algn="l" defTabSz="914228" rtl="0" eaLnBrk="1" latinLnBrk="0" hangingPunct="1">
                <a:spcBef>
                  <a:spcPct val="20000"/>
                </a:spcBef>
                <a:buFontTx/>
                <a:buNone/>
                <a:defRPr sz="2000" b="1" i="1" kern="1200" spc="300">
                  <a:solidFill>
                    <a:schemeClr val="accent3"/>
                  </a:solidFill>
                  <a:latin typeface="+mn-lt"/>
                  <a:ea typeface="+mn-ea"/>
                  <a:cs typeface="+mn-cs"/>
                </a:defRPr>
              </a:lvl4pPr>
              <a:lvl5pPr marL="1828457" indent="0" algn="l" defTabSz="914228" rtl="0" eaLnBrk="1" latinLnBrk="0" hangingPunct="1">
                <a:spcBef>
                  <a:spcPct val="20000"/>
                </a:spcBef>
                <a:buFontTx/>
                <a:buNone/>
                <a:defRPr sz="1800" b="1" i="1" kern="1200">
                  <a:solidFill>
                    <a:schemeClr val="tx2"/>
                  </a:solidFill>
                  <a:latin typeface="Graphik Regular" panose="020B0503030202060203" pitchFamily="34" charset="0"/>
                  <a:ea typeface="+mn-ea"/>
                  <a:cs typeface="+mn-cs"/>
                </a:defRPr>
              </a:lvl5pPr>
              <a:lvl6pPr marL="2514127"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41"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56"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70"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052">
                <a:defRPr/>
              </a:pPr>
              <a:r>
                <a:rPr lang="en-US" sz="3600" spc="600" dirty="0">
                  <a:solidFill>
                    <a:srgbClr val="FBFBFB"/>
                  </a:solidFill>
                  <a:latin typeface="Segoe UI"/>
                </a:rPr>
                <a:t>THE MICROSOFT</a:t>
              </a:r>
            </a:p>
          </p:txBody>
        </p:sp>
      </p:grpSp>
      <p:sp>
        <p:nvSpPr>
          <p:cNvPr id="2" name="TextBox 1">
            <a:extLst>
              <a:ext uri="{FF2B5EF4-FFF2-40B4-BE49-F238E27FC236}">
                <a16:creationId xmlns:a16="http://schemas.microsoft.com/office/drawing/2014/main" id="{5979B599-C163-4326-8E6A-FAA1F5D622AB}"/>
              </a:ext>
            </a:extLst>
          </p:cNvPr>
          <p:cNvSpPr txBox="1"/>
          <p:nvPr/>
        </p:nvSpPr>
        <p:spPr>
          <a:xfrm>
            <a:off x="0" y="5163770"/>
            <a:ext cx="4940595" cy="163429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accent1"/>
                </a:solidFill>
              </a:rPr>
              <a:t>Dan Stolts </a:t>
            </a:r>
          </a:p>
          <a:p>
            <a:pPr>
              <a:lnSpc>
                <a:spcPct val="90000"/>
              </a:lnSpc>
              <a:spcAft>
                <a:spcPts val="600"/>
              </a:spcAft>
            </a:pPr>
            <a:r>
              <a:rPr lang="en-US" sz="2000" dirty="0">
                <a:solidFill>
                  <a:schemeClr val="accent1"/>
                </a:solidFill>
              </a:rPr>
              <a:t>Chief Technology Strategist- Microsoft</a:t>
            </a:r>
          </a:p>
          <a:p>
            <a:pPr>
              <a:lnSpc>
                <a:spcPct val="90000"/>
              </a:lnSpc>
              <a:spcAft>
                <a:spcPts val="600"/>
              </a:spcAft>
            </a:pPr>
            <a:r>
              <a:rPr lang="en-US" sz="2000" dirty="0">
                <a:solidFill>
                  <a:schemeClr val="accent1"/>
                </a:solidFill>
              </a:rPr>
              <a:t>@ITProGuru</a:t>
            </a:r>
          </a:p>
          <a:p>
            <a:pPr>
              <a:lnSpc>
                <a:spcPct val="90000"/>
              </a:lnSpc>
              <a:spcAft>
                <a:spcPts val="600"/>
              </a:spcAft>
            </a:pPr>
            <a:r>
              <a:rPr lang="en-US" sz="2000" dirty="0">
                <a:solidFill>
                  <a:schemeClr val="accent1"/>
                </a:solidFill>
              </a:rPr>
              <a:t>dstolts@microsoft.com</a:t>
            </a:r>
          </a:p>
        </p:txBody>
      </p:sp>
    </p:spTree>
    <p:extLst>
      <p:ext uri="{BB962C8B-B14F-4D97-AF65-F5344CB8AC3E}">
        <p14:creationId xmlns:p14="http://schemas.microsoft.com/office/powerpoint/2010/main" val="3661248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700" y="101600"/>
            <a:ext cx="11912600" cy="6642100"/>
          </a:xfrm>
          <a:prstGeom prst="rect">
            <a:avLst/>
          </a:prstGeom>
        </p:spPr>
      </p:pic>
    </p:spTree>
    <p:extLst>
      <p:ext uri="{BB962C8B-B14F-4D97-AF65-F5344CB8AC3E}">
        <p14:creationId xmlns:p14="http://schemas.microsoft.com/office/powerpoint/2010/main" val="88485449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381895"/>
            <a:ext cx="11201400" cy="615553"/>
          </a:xfrm>
        </p:spPr>
        <p:txBody>
          <a:bodyPr>
            <a:normAutofit fontScale="90000"/>
          </a:bodyPr>
          <a:lstStyle/>
          <a:p>
            <a:r>
              <a:rPr lang="en-US" dirty="0">
                <a:solidFill>
                  <a:schemeClr val="tx1"/>
                </a:solidFill>
              </a:rPr>
              <a:t>Traditional vs modern dev-ops</a:t>
            </a:r>
          </a:p>
        </p:txBody>
      </p:sp>
      <p:graphicFrame>
        <p:nvGraphicFramePr>
          <p:cNvPr id="4" name="Table 3"/>
          <p:cNvGraphicFramePr>
            <a:graphicFrameLocks noGrp="1"/>
          </p:cNvGraphicFramePr>
          <p:nvPr>
            <p:extLst/>
          </p:nvPr>
        </p:nvGraphicFramePr>
        <p:xfrm>
          <a:off x="568047" y="1157220"/>
          <a:ext cx="10906502" cy="5451696"/>
        </p:xfrm>
        <a:graphic>
          <a:graphicData uri="http://schemas.openxmlformats.org/drawingml/2006/table">
            <a:tbl>
              <a:tblPr firstRow="1" firstCol="1" bandRow="1">
                <a:tableStyleId>{21E4AEA4-8DFA-4A89-87EB-49C32662AFE0}</a:tableStyleId>
              </a:tblPr>
              <a:tblGrid>
                <a:gridCol w="3634586">
                  <a:extLst>
                    <a:ext uri="{9D8B030D-6E8A-4147-A177-3AD203B41FA5}">
                      <a16:colId xmlns:a16="http://schemas.microsoft.com/office/drawing/2014/main" val="20000"/>
                    </a:ext>
                  </a:extLst>
                </a:gridCol>
                <a:gridCol w="3635958">
                  <a:extLst>
                    <a:ext uri="{9D8B030D-6E8A-4147-A177-3AD203B41FA5}">
                      <a16:colId xmlns:a16="http://schemas.microsoft.com/office/drawing/2014/main" val="20001"/>
                    </a:ext>
                  </a:extLst>
                </a:gridCol>
                <a:gridCol w="3635958">
                  <a:extLst>
                    <a:ext uri="{9D8B030D-6E8A-4147-A177-3AD203B41FA5}">
                      <a16:colId xmlns:a16="http://schemas.microsoft.com/office/drawing/2014/main" val="20002"/>
                    </a:ext>
                  </a:extLst>
                </a:gridCol>
              </a:tblGrid>
              <a:tr h="842825">
                <a:tc>
                  <a:txBody>
                    <a:bodyPr/>
                    <a:lstStyle/>
                    <a:p>
                      <a:pPr marL="0" marR="0">
                        <a:lnSpc>
                          <a:spcPts val="1200"/>
                        </a:lnSpc>
                        <a:spcBef>
                          <a:spcPts val="0"/>
                        </a:spcBef>
                        <a:spcAft>
                          <a:spcPts val="600"/>
                        </a:spcAft>
                      </a:pPr>
                      <a:r>
                        <a:rPr lang="en-US" sz="1800" dirty="0">
                          <a:effectLst/>
                        </a:rPr>
                        <a:t>Category</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Traditional</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Modern DevOps</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0"/>
                  </a:ext>
                </a:extLst>
              </a:tr>
              <a:tr h="512097">
                <a:tc>
                  <a:txBody>
                    <a:bodyPr/>
                    <a:lstStyle/>
                    <a:p>
                      <a:pPr marL="0" marR="0">
                        <a:lnSpc>
                          <a:spcPts val="1200"/>
                        </a:lnSpc>
                        <a:spcBef>
                          <a:spcPts val="0"/>
                        </a:spcBef>
                        <a:spcAft>
                          <a:spcPts val="600"/>
                        </a:spcAft>
                      </a:pPr>
                      <a:r>
                        <a:rPr lang="en-US" sz="1800" dirty="0">
                          <a:effectLst/>
                        </a:rPr>
                        <a:t>Quality of code check-ins</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Unknown</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Validated through unit tests</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1"/>
                  </a:ext>
                </a:extLst>
              </a:tr>
              <a:tr h="512097">
                <a:tc>
                  <a:txBody>
                    <a:bodyPr/>
                    <a:lstStyle/>
                    <a:p>
                      <a:pPr marL="0" marR="0">
                        <a:lnSpc>
                          <a:spcPts val="1200"/>
                        </a:lnSpc>
                        <a:spcBef>
                          <a:spcPts val="0"/>
                        </a:spcBef>
                        <a:spcAft>
                          <a:spcPts val="600"/>
                        </a:spcAft>
                      </a:pPr>
                      <a:r>
                        <a:rPr lang="en-US" sz="1800" dirty="0">
                          <a:effectLst/>
                        </a:rPr>
                        <a:t>Environment Creation/Configuration</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Manual </a:t>
                      </a:r>
                      <a:endParaRPr lang="en-US" sz="180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Automated</a:t>
                      </a:r>
                    </a:p>
                  </a:txBody>
                  <a:tcPr marL="67232" marR="67232" marT="0" marB="0" anchor="ctr"/>
                </a:tc>
                <a:extLst>
                  <a:ext uri="{0D108BD9-81ED-4DB2-BD59-A6C34878D82A}">
                    <a16:rowId xmlns:a16="http://schemas.microsoft.com/office/drawing/2014/main" val="10002"/>
                  </a:ext>
                </a:extLst>
              </a:tr>
              <a:tr h="1024193">
                <a:tc>
                  <a:txBody>
                    <a:bodyPr/>
                    <a:lstStyle/>
                    <a:p>
                      <a:pPr marL="0" marR="0">
                        <a:lnSpc>
                          <a:spcPts val="1200"/>
                        </a:lnSpc>
                        <a:spcBef>
                          <a:spcPts val="0"/>
                        </a:spcBef>
                        <a:spcAft>
                          <a:spcPts val="600"/>
                        </a:spcAft>
                      </a:pPr>
                      <a:r>
                        <a:rPr lang="en-US" sz="1800" dirty="0">
                          <a:effectLst/>
                        </a:rPr>
                        <a:t>Deployment Frequency</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1-2 months (or less frequent)</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Deploy whenever needed, including several per day</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3"/>
                  </a:ext>
                </a:extLst>
              </a:tr>
              <a:tr h="512097">
                <a:tc>
                  <a:txBody>
                    <a:bodyPr/>
                    <a:lstStyle/>
                    <a:p>
                      <a:pPr marL="0" marR="0">
                        <a:lnSpc>
                          <a:spcPts val="1200"/>
                        </a:lnSpc>
                        <a:spcBef>
                          <a:spcPts val="0"/>
                        </a:spcBef>
                        <a:spcAft>
                          <a:spcPts val="600"/>
                        </a:spcAft>
                      </a:pPr>
                      <a:r>
                        <a:rPr lang="en-US" sz="1800" dirty="0">
                          <a:effectLst/>
                        </a:rPr>
                        <a:t>App Deployment Process</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Requires meetings and planning </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Push-button deployment</a:t>
                      </a:r>
                      <a:endParaRPr lang="en-US" sz="180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4"/>
                  </a:ext>
                </a:extLst>
              </a:tr>
              <a:tr h="512097">
                <a:tc>
                  <a:txBody>
                    <a:bodyPr/>
                    <a:lstStyle/>
                    <a:p>
                      <a:pPr marL="0" marR="0">
                        <a:lnSpc>
                          <a:spcPts val="1200"/>
                        </a:lnSpc>
                        <a:spcBef>
                          <a:spcPts val="0"/>
                        </a:spcBef>
                        <a:spcAft>
                          <a:spcPts val="600"/>
                        </a:spcAft>
                      </a:pPr>
                      <a:r>
                        <a:rPr lang="en-US" sz="1800" dirty="0">
                          <a:effectLst/>
                        </a:rPr>
                        <a:t>Deployment validation</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Manual</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Automated</a:t>
                      </a:r>
                      <a:endParaRPr lang="en-US" sz="180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5"/>
                  </a:ext>
                </a:extLst>
              </a:tr>
              <a:tr h="1024193">
                <a:tc>
                  <a:txBody>
                    <a:bodyPr/>
                    <a:lstStyle/>
                    <a:p>
                      <a:pPr marL="0" marR="0">
                        <a:lnSpc>
                          <a:spcPts val="1200"/>
                        </a:lnSpc>
                        <a:spcBef>
                          <a:spcPts val="0"/>
                        </a:spcBef>
                        <a:spcAft>
                          <a:spcPts val="600"/>
                        </a:spcAft>
                      </a:pPr>
                      <a:r>
                        <a:rPr lang="en-US" sz="1800" dirty="0">
                          <a:effectLst/>
                        </a:rPr>
                        <a:t>Monitoring</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Minimal to none</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Health and Performance monitoring</a:t>
                      </a:r>
                      <a:endParaRPr lang="en-US" sz="180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6"/>
                  </a:ext>
                </a:extLst>
              </a:tr>
              <a:tr h="512097">
                <a:tc>
                  <a:txBody>
                    <a:bodyPr/>
                    <a:lstStyle/>
                    <a:p>
                      <a:pPr marL="0" marR="0">
                        <a:lnSpc>
                          <a:spcPts val="1200"/>
                        </a:lnSpc>
                        <a:spcBef>
                          <a:spcPts val="0"/>
                        </a:spcBef>
                        <a:spcAft>
                          <a:spcPts val="600"/>
                        </a:spcAft>
                      </a:pPr>
                      <a:r>
                        <a:rPr lang="en-US" sz="1800" dirty="0">
                          <a:effectLst/>
                        </a:rPr>
                        <a:t>Dev and Ops relationship</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Blame culture</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Culture of trust</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73966175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8641B-D32B-436D-9741-6343E15FBB25}"/>
              </a:ext>
            </a:extLst>
          </p:cNvPr>
          <p:cNvSpPr>
            <a:spLocks noGrp="1"/>
          </p:cNvSpPr>
          <p:nvPr>
            <p:ph type="title"/>
          </p:nvPr>
        </p:nvSpPr>
        <p:spPr/>
        <p:txBody>
          <a:bodyPr/>
          <a:lstStyle/>
          <a:p>
            <a:r>
              <a:rPr lang="en-US" dirty="0"/>
              <a:t>Program Highlights</a:t>
            </a:r>
          </a:p>
        </p:txBody>
      </p:sp>
      <p:sp>
        <p:nvSpPr>
          <p:cNvPr id="3" name="Text Placeholder 2">
            <a:extLst>
              <a:ext uri="{FF2B5EF4-FFF2-40B4-BE49-F238E27FC236}">
                <a16:creationId xmlns:a16="http://schemas.microsoft.com/office/drawing/2014/main" id="{C51AF497-DA2D-4B5E-9B4E-5EBF65E48102}"/>
              </a:ext>
            </a:extLst>
          </p:cNvPr>
          <p:cNvSpPr>
            <a:spLocks noGrp="1"/>
          </p:cNvSpPr>
          <p:nvPr>
            <p:ph type="body" sz="quarter" idx="10"/>
          </p:nvPr>
        </p:nvSpPr>
        <p:spPr>
          <a:xfrm>
            <a:off x="269241" y="1189176"/>
            <a:ext cx="5378548" cy="5170646"/>
          </a:xfrm>
        </p:spPr>
        <p:txBody>
          <a:bodyPr/>
          <a:lstStyle/>
          <a:p>
            <a:pPr fontAlgn="ctr"/>
            <a:r>
              <a:rPr lang="en-US" sz="2000" dirty="0"/>
              <a:t>Introductory Meeting [1.5 hours]  </a:t>
            </a:r>
          </a:p>
          <a:p>
            <a:pPr lvl="1" fontAlgn="ctr"/>
            <a:r>
              <a:rPr lang="en-US" sz="1200" dirty="0"/>
              <a:t>Quick review of pipeline: Feedback.. Production -&gt; Planning/Ideation.  This review will help us answer the following:</a:t>
            </a:r>
          </a:p>
          <a:p>
            <a:pPr lvl="2" fontAlgn="ctr"/>
            <a:r>
              <a:rPr lang="en-US" sz="1200" dirty="0"/>
              <a:t>Identify primary tools, processes and perceived weaknesses if any</a:t>
            </a:r>
          </a:p>
          <a:p>
            <a:pPr lvl="2" fontAlgn="ctr"/>
            <a:r>
              <a:rPr lang="en-US" sz="1200" dirty="0"/>
              <a:t>Define needed participants/roles to be included in VSM (and hack)  - includes name, email address, tittle, role (Homework?)</a:t>
            </a:r>
            <a:r>
              <a:rPr lang="en-US" sz="1200" dirty="0">
                <a:solidFill>
                  <a:schemeClr val="accent1"/>
                </a:solidFill>
              </a:rPr>
              <a:t>.</a:t>
            </a:r>
            <a:endParaRPr lang="en-US" sz="1200" dirty="0"/>
          </a:p>
          <a:p>
            <a:pPr lvl="1" fontAlgn="ctr"/>
            <a:r>
              <a:rPr lang="en-US" sz="1200" dirty="0"/>
              <a:t>Schedule VSM (Aug 31-Sept 1) &amp; Hack October ????  </a:t>
            </a:r>
          </a:p>
          <a:p>
            <a:pPr lvl="1" fontAlgn="ctr"/>
            <a:r>
              <a:rPr lang="en-US" sz="1200" dirty="0"/>
              <a:t>If time, identify any training desired</a:t>
            </a:r>
          </a:p>
          <a:p>
            <a:pPr fontAlgn="ctr"/>
            <a:r>
              <a:rPr lang="en-US" sz="2000" dirty="0"/>
              <a:t>VSM – Day 1-2</a:t>
            </a:r>
          </a:p>
          <a:p>
            <a:pPr lvl="1" fontAlgn="ctr"/>
            <a:r>
              <a:rPr lang="en-US" sz="1600" dirty="0"/>
              <a:t>Around the room intro’s</a:t>
            </a:r>
          </a:p>
          <a:p>
            <a:pPr lvl="1" fontAlgn="ctr"/>
            <a:r>
              <a:rPr lang="en-US" sz="1600" dirty="0"/>
              <a:t>Short DevOps Training</a:t>
            </a:r>
          </a:p>
          <a:p>
            <a:pPr lvl="1" fontAlgn="ctr"/>
            <a:r>
              <a:rPr lang="en-US" sz="1600" dirty="0"/>
              <a:t>Whiteboard Value Stream Map</a:t>
            </a:r>
          </a:p>
          <a:p>
            <a:pPr lvl="1" fontAlgn="ctr"/>
            <a:r>
              <a:rPr lang="en-US" sz="1600" dirty="0"/>
              <a:t>Working Lunch</a:t>
            </a:r>
          </a:p>
          <a:p>
            <a:pPr lvl="1" fontAlgn="ctr"/>
            <a:r>
              <a:rPr lang="en-US" sz="1600" dirty="0"/>
              <a:t>Plan hack priority - {if needed}</a:t>
            </a:r>
          </a:p>
          <a:p>
            <a:pPr lvl="1" fontAlgn="ctr"/>
            <a:r>
              <a:rPr lang="en-US" sz="1600" dirty="0"/>
              <a:t>Define Success</a:t>
            </a:r>
          </a:p>
          <a:p>
            <a:pPr lvl="1" fontAlgn="ctr"/>
            <a:r>
              <a:rPr lang="en-US" sz="1600" dirty="0"/>
              <a:t>Identify expected outcomes</a:t>
            </a:r>
          </a:p>
          <a:p>
            <a:pPr lvl="1" fontAlgn="ctr"/>
            <a:r>
              <a:rPr lang="en-US" sz="1600" dirty="0"/>
              <a:t>Homework – if needed</a:t>
            </a:r>
          </a:p>
          <a:p>
            <a:pPr lvl="1" fontAlgn="ctr"/>
            <a:r>
              <a:rPr lang="en-US" sz="1600" dirty="0"/>
              <a:t>Lock hack dates </a:t>
            </a:r>
          </a:p>
          <a:p>
            <a:pPr lvl="2" fontAlgn="ctr"/>
            <a:r>
              <a:rPr lang="en-US" sz="1600" dirty="0"/>
              <a:t>Training (Docker, VSTS, Azure, Hybrid, whatever) if needed and time permits</a:t>
            </a:r>
          </a:p>
        </p:txBody>
      </p:sp>
      <p:sp>
        <p:nvSpPr>
          <p:cNvPr id="4" name="Text Placeholder 3">
            <a:extLst>
              <a:ext uri="{FF2B5EF4-FFF2-40B4-BE49-F238E27FC236}">
                <a16:creationId xmlns:a16="http://schemas.microsoft.com/office/drawing/2014/main" id="{2A9593D3-1F27-44A3-90CA-6ACAC3E92917}"/>
              </a:ext>
            </a:extLst>
          </p:cNvPr>
          <p:cNvSpPr>
            <a:spLocks noGrp="1"/>
          </p:cNvSpPr>
          <p:nvPr>
            <p:ph type="body" sz="quarter" idx="11"/>
          </p:nvPr>
        </p:nvSpPr>
        <p:spPr>
          <a:xfrm>
            <a:off x="5477413" y="1151823"/>
            <a:ext cx="6583957" cy="5706177"/>
          </a:xfrm>
        </p:spPr>
        <p:txBody>
          <a:bodyPr/>
          <a:lstStyle/>
          <a:p>
            <a:pPr fontAlgn="ctr"/>
            <a:r>
              <a:rPr lang="en-US" sz="2000" b="1" dirty="0"/>
              <a:t>Hackfest</a:t>
            </a:r>
          </a:p>
          <a:p>
            <a:pPr fontAlgn="ctr"/>
            <a:r>
              <a:rPr lang="en-US" sz="2000" b="1" dirty="0"/>
              <a:t>Day 1</a:t>
            </a:r>
            <a:r>
              <a:rPr lang="en-US" sz="2000" dirty="0"/>
              <a:t> - Setup Teams; Identify requirements, Identify scribe; Perform Training; </a:t>
            </a:r>
            <a:br>
              <a:rPr lang="en-US" sz="2000" dirty="0"/>
            </a:br>
            <a:r>
              <a:rPr lang="en-US" sz="2000" dirty="0"/>
              <a:t>Hack rest of day 😊</a:t>
            </a:r>
          </a:p>
          <a:p>
            <a:pPr fontAlgn="ctr"/>
            <a:r>
              <a:rPr lang="en-US" sz="2000" dirty="0"/>
              <a:t>Day 2- Hack all day </a:t>
            </a:r>
            <a:r>
              <a:rPr lang="en-US" sz="2000" dirty="0">
                <a:sym typeface="Wingdings" panose="05000000000000000000" pitchFamily="2" charset="2"/>
              </a:rPr>
              <a:t> 3pm Team scrums</a:t>
            </a:r>
            <a:endParaRPr lang="en-US" sz="2000" dirty="0"/>
          </a:p>
          <a:p>
            <a:pPr fontAlgn="ctr"/>
            <a:r>
              <a:rPr lang="en-US" sz="2000" dirty="0"/>
              <a:t>Day 3-? Hack all day </a:t>
            </a:r>
            <a:r>
              <a:rPr lang="en-US" sz="2000" dirty="0">
                <a:sym typeface="Wingdings" panose="05000000000000000000" pitchFamily="2" charset="2"/>
              </a:rPr>
              <a:t> </a:t>
            </a:r>
            <a:endParaRPr lang="en-US" sz="2000" dirty="0"/>
          </a:p>
          <a:p>
            <a:pPr fontAlgn="ctr"/>
            <a:r>
              <a:rPr lang="en-US" sz="2000" dirty="0"/>
              <a:t>Last Day </a:t>
            </a:r>
          </a:p>
          <a:p>
            <a:pPr lvl="1" fontAlgn="ctr"/>
            <a:r>
              <a:rPr lang="en-US" sz="1200" dirty="0"/>
              <a:t>Morning Test process; tweak as needed</a:t>
            </a:r>
          </a:p>
          <a:p>
            <a:pPr lvl="1" fontAlgn="ctr"/>
            <a:r>
              <a:rPr lang="en-US" sz="1200" dirty="0"/>
              <a:t>Document – outline will be provided; Teams can use to share their success with their leadership</a:t>
            </a:r>
          </a:p>
          <a:p>
            <a:pPr lvl="1" fontAlgn="ctr"/>
            <a:r>
              <a:rPr lang="en-US" sz="1200" dirty="0"/>
              <a:t>Working Lunch</a:t>
            </a:r>
          </a:p>
          <a:p>
            <a:pPr lvl="1" fontAlgn="ctr"/>
            <a:r>
              <a:rPr lang="en-US" sz="1200" dirty="0"/>
              <a:t>Afternoon Document; Create follow-up plan (future hacks, deploy in production, work on different part of pipeline, </a:t>
            </a:r>
            <a:r>
              <a:rPr lang="en-US" sz="1200" dirty="0" err="1"/>
              <a:t>etc</a:t>
            </a:r>
            <a:r>
              <a:rPr lang="en-US" sz="1200" dirty="0"/>
              <a:t>) </a:t>
            </a:r>
          </a:p>
          <a:p>
            <a:pPr lvl="1" fontAlgn="ctr"/>
            <a:r>
              <a:rPr lang="en-US" sz="1200" dirty="0"/>
              <a:t>2:30-3:30pm; 10-15 mins team presentations to all hackers and Q&amp;A from other hack teams</a:t>
            </a:r>
          </a:p>
          <a:p>
            <a:pPr lvl="1" fontAlgn="ctr"/>
            <a:r>
              <a:rPr lang="en-US" sz="1200" dirty="0"/>
              <a:t>Provide Feedback using Event Feedback URL  </a:t>
            </a:r>
          </a:p>
          <a:p>
            <a:pPr lvl="1" fontAlgn="ctr"/>
            <a:r>
              <a:rPr lang="en-US" sz="1200" dirty="0"/>
              <a:t>Plan Project Phase II</a:t>
            </a:r>
          </a:p>
          <a:p>
            <a:pPr fontAlgn="ctr"/>
            <a:r>
              <a:rPr lang="en-US" sz="1200" dirty="0">
                <a:latin typeface="+mn-lt"/>
              </a:rPr>
              <a:t>Define Post hack Schedule</a:t>
            </a:r>
          </a:p>
          <a:p>
            <a:pPr lvl="1" fontAlgn="ctr"/>
            <a:r>
              <a:rPr lang="en-US" sz="1200" dirty="0"/>
              <a:t>Leadership team discussions of projects and priorities</a:t>
            </a:r>
          </a:p>
          <a:p>
            <a:pPr lvl="1" fontAlgn="ctr"/>
            <a:r>
              <a:rPr lang="en-US" sz="1200" dirty="0"/>
              <a:t>Plan continued hack schedule</a:t>
            </a:r>
          </a:p>
          <a:p>
            <a:r>
              <a:rPr lang="en-US" sz="1200" dirty="0">
                <a:latin typeface="+mn-lt"/>
              </a:rPr>
              <a:t>4:30pm hack ends</a:t>
            </a:r>
          </a:p>
        </p:txBody>
      </p:sp>
    </p:spTree>
    <p:extLst>
      <p:ext uri="{BB962C8B-B14F-4D97-AF65-F5344CB8AC3E}">
        <p14:creationId xmlns:p14="http://schemas.microsoft.com/office/powerpoint/2010/main" val="113454238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1101933"/>
          </a:xfrm>
        </p:spPr>
        <p:txBody>
          <a:bodyPr>
            <a:noAutofit/>
          </a:bodyPr>
          <a:lstStyle/>
          <a:p>
            <a:pPr algn="ctr" defTabSz="913507"/>
            <a:r>
              <a:rPr lang="en-US" altLang="ja-JP" sz="3529" dirty="0">
                <a:gradFill>
                  <a:gsLst>
                    <a:gs pos="1250">
                      <a:schemeClr val="tx2"/>
                    </a:gs>
                    <a:gs pos="100000">
                      <a:schemeClr val="tx2"/>
                    </a:gs>
                  </a:gsLst>
                  <a:lin ang="0" scaled="0"/>
                </a:gradFill>
                <a:cs typeface="Segoe UI"/>
              </a:rPr>
              <a:t>DevOps is the union of people, process, and tools </a:t>
            </a:r>
            <a:br>
              <a:rPr lang="en-US" altLang="ja-JP" sz="3529" dirty="0">
                <a:gradFill>
                  <a:gsLst>
                    <a:gs pos="1250">
                      <a:schemeClr val="tx2"/>
                    </a:gs>
                    <a:gs pos="100000">
                      <a:schemeClr val="tx2"/>
                    </a:gs>
                  </a:gsLst>
                  <a:lin ang="0" scaled="0"/>
                </a:gradFill>
                <a:cs typeface="Segoe UI"/>
              </a:rPr>
            </a:br>
            <a:r>
              <a:rPr lang="en-US" altLang="ja-JP" sz="3529" dirty="0">
                <a:gradFill>
                  <a:gsLst>
                    <a:gs pos="1250">
                      <a:schemeClr val="tx2"/>
                    </a:gs>
                    <a:gs pos="100000">
                      <a:schemeClr val="tx2"/>
                    </a:gs>
                  </a:gsLst>
                  <a:lin ang="0" scaled="0"/>
                </a:gradFill>
                <a:cs typeface="Segoe UI"/>
              </a:rPr>
              <a:t>to enable continuous delivery of value of our end uses. </a:t>
            </a:r>
            <a:endParaRPr lang="ja-JP" altLang="en-US" sz="3529" dirty="0">
              <a:gradFill>
                <a:gsLst>
                  <a:gs pos="1250">
                    <a:schemeClr val="tx2"/>
                  </a:gs>
                  <a:gs pos="100000">
                    <a:schemeClr val="tx2"/>
                  </a:gs>
                </a:gsLst>
                <a:lin ang="0" scaled="0"/>
              </a:gradFill>
            </a:endParaRPr>
          </a:p>
        </p:txBody>
      </p:sp>
      <p:grpSp>
        <p:nvGrpSpPr>
          <p:cNvPr id="8" name="Group 7"/>
          <p:cNvGrpSpPr/>
          <p:nvPr/>
        </p:nvGrpSpPr>
        <p:grpSpPr>
          <a:xfrm>
            <a:off x="4274539" y="5512033"/>
            <a:ext cx="3578722" cy="869935"/>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55">
                <a:spcBef>
                  <a:spcPct val="0"/>
                </a:spcBef>
                <a:spcAft>
                  <a:spcPct val="0"/>
                </a:spcAft>
              </a:pPr>
              <a:r>
                <a:rPr lang="en-US" altLang="ja-JP" sz="5293" b="1" dirty="0">
                  <a:ln w="0"/>
                  <a:gradFill>
                    <a:gsLst>
                      <a:gs pos="1250">
                        <a:schemeClr val="bg1"/>
                      </a:gs>
                      <a:gs pos="100000">
                        <a:schemeClr val="bg1"/>
                      </a:gs>
                    </a:gsLst>
                    <a:lin ang="0" scaled="0"/>
                  </a:gradFill>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55">
                <a:spcBef>
                  <a:spcPct val="0"/>
                </a:spcBef>
                <a:spcAft>
                  <a:spcPct val="0"/>
                </a:spcAft>
              </a:pPr>
              <a:r>
                <a:rPr lang="en-US" altLang="ja-JP" sz="3920" dirty="0">
                  <a:ln w="0"/>
                  <a:gradFill>
                    <a:gsLst>
                      <a:gs pos="1250">
                        <a:schemeClr val="bg1"/>
                      </a:gs>
                      <a:gs pos="100000">
                        <a:schemeClr val="bg1"/>
                      </a:gs>
                    </a:gsLst>
                    <a:lin ang="0" scaled="0"/>
                  </a:gradFill>
                </a:rPr>
                <a:t>Process</a:t>
              </a:r>
              <a:endParaRPr lang="ja-JP" altLang="en-US" sz="3920" dirty="0">
                <a:ln w="0"/>
                <a:gradFill>
                  <a:gsLst>
                    <a:gs pos="1250">
                      <a:schemeClr val="bg1"/>
                    </a:gs>
                    <a:gs pos="100000">
                      <a:schemeClr val="bg1"/>
                    </a:gs>
                  </a:gsLst>
                  <a:lin ang="0" scaled="0"/>
                </a:gradFill>
              </a:endParaRPr>
            </a:p>
          </p:txBody>
        </p:sp>
      </p:grpSp>
      <p:grpSp>
        <p:nvGrpSpPr>
          <p:cNvPr id="9" name="Group 8"/>
          <p:cNvGrpSpPr/>
          <p:nvPr/>
        </p:nvGrpSpPr>
        <p:grpSpPr>
          <a:xfrm>
            <a:off x="8046854" y="5512034"/>
            <a:ext cx="3578721" cy="869935"/>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55">
                <a:spcBef>
                  <a:spcPct val="0"/>
                </a:spcBef>
                <a:spcAft>
                  <a:spcPct val="0"/>
                </a:spcAft>
              </a:pPr>
              <a:r>
                <a:rPr lang="en-US" altLang="ja-JP" sz="5293" b="1" dirty="0">
                  <a:ln w="0"/>
                  <a:gradFill>
                    <a:gsLst>
                      <a:gs pos="1250">
                        <a:schemeClr val="bg1"/>
                      </a:gs>
                      <a:gs pos="100000">
                        <a:schemeClr val="bg1"/>
                      </a:gs>
                    </a:gsLst>
                    <a:lin ang="0" scaled="0"/>
                  </a:gradFill>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55">
                <a:spcBef>
                  <a:spcPct val="0"/>
                </a:spcBef>
                <a:spcAft>
                  <a:spcPct val="0"/>
                </a:spcAft>
              </a:pPr>
              <a:r>
                <a:rPr lang="en-US" altLang="ja-JP" sz="3920" dirty="0">
                  <a:ln w="0"/>
                  <a:gradFill>
                    <a:gsLst>
                      <a:gs pos="1250">
                        <a:schemeClr val="bg1"/>
                      </a:gs>
                      <a:gs pos="100000">
                        <a:schemeClr val="bg1"/>
                      </a:gs>
                    </a:gsLst>
                    <a:lin ang="0" scaled="0"/>
                  </a:gradFill>
                </a:rPr>
                <a:t>Tools</a:t>
              </a:r>
              <a:endParaRPr lang="ja-JP" altLang="en-US" sz="3920" dirty="0">
                <a:ln w="0"/>
                <a:gradFill>
                  <a:gsLst>
                    <a:gs pos="1250">
                      <a:schemeClr val="bg1"/>
                    </a:gs>
                    <a:gs pos="100000">
                      <a:schemeClr val="bg1"/>
                    </a:gs>
                  </a:gsLst>
                  <a:lin ang="0" scaled="0"/>
                </a:gradFill>
              </a:endParaRPr>
            </a:p>
          </p:txBody>
        </p:sp>
      </p:grpSp>
      <p:grpSp>
        <p:nvGrpSpPr>
          <p:cNvPr id="19" name="Group 18"/>
          <p:cNvGrpSpPr/>
          <p:nvPr/>
        </p:nvGrpSpPr>
        <p:grpSpPr>
          <a:xfrm>
            <a:off x="502222" y="5517244"/>
            <a:ext cx="3578722" cy="869935"/>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55">
                <a:spcBef>
                  <a:spcPct val="0"/>
                </a:spcBef>
                <a:spcAft>
                  <a:spcPct val="0"/>
                </a:spcAft>
              </a:pPr>
              <a:r>
                <a:rPr lang="en-US" altLang="ja-JP" sz="5293" b="1" dirty="0">
                  <a:ln w="0"/>
                  <a:gradFill>
                    <a:gsLst>
                      <a:gs pos="1250">
                        <a:schemeClr val="bg1"/>
                      </a:gs>
                      <a:gs pos="100000">
                        <a:schemeClr val="bg1"/>
                      </a:gs>
                    </a:gsLst>
                    <a:lin ang="0" scaled="0"/>
                  </a:gradFill>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55">
                <a:spcBef>
                  <a:spcPct val="0"/>
                </a:spcBef>
                <a:spcAft>
                  <a:spcPct val="0"/>
                </a:spcAft>
              </a:pPr>
              <a:r>
                <a:rPr lang="en-US" altLang="ja-JP" sz="3920" dirty="0">
                  <a:ln w="0"/>
                  <a:gradFill>
                    <a:gsLst>
                      <a:gs pos="1250">
                        <a:schemeClr val="bg1"/>
                      </a:gs>
                      <a:gs pos="100000">
                        <a:schemeClr val="bg1"/>
                      </a:gs>
                    </a:gsLst>
                    <a:lin ang="0" scaled="0"/>
                  </a:gradFill>
                </a:rPr>
                <a:t>People</a:t>
              </a:r>
              <a:endParaRPr lang="ja-JP" altLang="en-US" sz="3920" dirty="0">
                <a:ln w="0"/>
                <a:gradFill>
                  <a:gsLst>
                    <a:gs pos="1250">
                      <a:schemeClr val="bg1"/>
                    </a:gs>
                    <a:gs pos="100000">
                      <a:schemeClr val="bg1"/>
                    </a:gs>
                  </a:gsLst>
                  <a:lin ang="0" scaled="0"/>
                </a:gradFill>
              </a:endParaRPr>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4306" y="2060534"/>
            <a:ext cx="1691063" cy="3026756"/>
          </a:xfrm>
          <a:prstGeom prst="rect">
            <a:avLst/>
          </a:prstGeom>
        </p:spPr>
      </p:pic>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02004" y="2432206"/>
            <a:ext cx="1303997" cy="2559869"/>
          </a:xfrm>
          <a:prstGeom prst="rect">
            <a:avLst/>
          </a:prstGeom>
        </p:spPr>
      </p:pic>
      <p:grpSp>
        <p:nvGrpSpPr>
          <p:cNvPr id="5" name="Group 4"/>
          <p:cNvGrpSpPr/>
          <p:nvPr/>
        </p:nvGrpSpPr>
        <p:grpSpPr>
          <a:xfrm>
            <a:off x="4478999" y="2059247"/>
            <a:ext cx="3234003" cy="3235117"/>
            <a:chOff x="3763989" y="1325427"/>
            <a:chExt cx="4610100" cy="4611688"/>
          </a:xfrm>
        </p:grpSpPr>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grpSp>
      <p:grpSp>
        <p:nvGrpSpPr>
          <p:cNvPr id="4" name="Group 4"/>
          <p:cNvGrpSpPr>
            <a:grpSpLocks noChangeAspect="1"/>
          </p:cNvGrpSpPr>
          <p:nvPr/>
        </p:nvGrpSpPr>
        <p:grpSpPr bwMode="auto">
          <a:xfrm>
            <a:off x="7546466" y="1139693"/>
            <a:ext cx="4575502" cy="4575502"/>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grpSp>
      <p:sp>
        <p:nvSpPr>
          <p:cNvPr id="25" name="TextBox 24"/>
          <p:cNvSpPr txBox="1"/>
          <p:nvPr/>
        </p:nvSpPr>
        <p:spPr>
          <a:xfrm>
            <a:off x="1144463" y="3224296"/>
            <a:ext cx="751236" cy="506901"/>
          </a:xfrm>
          <a:prstGeom prst="rect">
            <a:avLst/>
          </a:prstGeom>
          <a:noFill/>
        </p:spPr>
        <p:txBody>
          <a:bodyPr wrap="none" lIns="179285" tIns="143428" rIns="179285" bIns="143428" rtlCol="0">
            <a:spAutoFit/>
          </a:bodyPr>
          <a:lstStyle/>
          <a:p>
            <a:pPr defTabSz="914403">
              <a:lnSpc>
                <a:spcPct val="90000"/>
              </a:lnSpc>
              <a:spcAft>
                <a:spcPts val="588"/>
              </a:spcAft>
            </a:pPr>
            <a:r>
              <a:rPr lang="en-US" altLang="ja-JP" sz="1568" b="1" dirty="0">
                <a:gradFill>
                  <a:gsLst>
                    <a:gs pos="2917">
                      <a:schemeClr val="tx1">
                        <a:lumMod val="50000"/>
                      </a:schemeClr>
                    </a:gs>
                    <a:gs pos="30000">
                      <a:schemeClr val="tx1">
                        <a:lumMod val="50000"/>
                      </a:schemeClr>
                    </a:gs>
                  </a:gsLst>
                  <a:lin ang="5400000" scaled="0"/>
                </a:gradFill>
              </a:rPr>
              <a:t>DEV</a:t>
            </a:r>
            <a:endParaRPr lang="ja-JP" altLang="en-US" sz="1568" b="1" dirty="0">
              <a:gradFill>
                <a:gsLst>
                  <a:gs pos="2917">
                    <a:schemeClr val="tx1">
                      <a:lumMod val="50000"/>
                    </a:schemeClr>
                  </a:gs>
                  <a:gs pos="30000">
                    <a:schemeClr val="tx1">
                      <a:lumMod val="50000"/>
                    </a:schemeClr>
                  </a:gs>
                </a:gsLst>
                <a:lin ang="5400000" scaled="0"/>
              </a:gradFill>
            </a:endParaRPr>
          </a:p>
        </p:txBody>
      </p:sp>
      <p:pic>
        <p:nvPicPr>
          <p:cNvPr id="56" name="Picture 55"/>
          <p:cNvPicPr>
            <a:picLocks/>
          </p:cNvPicPr>
          <p:nvPr/>
        </p:nvPicPr>
        <p:blipFill>
          <a:blip r:embed="rId9"/>
          <a:stretch>
            <a:fillRect/>
          </a:stretch>
        </p:blipFill>
        <p:spPr>
          <a:xfrm>
            <a:off x="2581197" y="2885633"/>
            <a:ext cx="121204" cy="134464"/>
          </a:xfrm>
          <a:prstGeom prst="rect">
            <a:avLst/>
          </a:prstGeom>
        </p:spPr>
      </p:pic>
      <p:pic>
        <p:nvPicPr>
          <p:cNvPr id="57" name="Picture 56"/>
          <p:cNvPicPr>
            <a:picLocks/>
          </p:cNvPicPr>
          <p:nvPr/>
        </p:nvPicPr>
        <p:blipFill>
          <a:blip r:embed="rId9"/>
          <a:stretch>
            <a:fillRect/>
          </a:stretch>
        </p:blipFill>
        <p:spPr>
          <a:xfrm flipH="1">
            <a:off x="2850343" y="2885633"/>
            <a:ext cx="121204" cy="134464"/>
          </a:xfrm>
          <a:prstGeom prst="rect">
            <a:avLst/>
          </a:prstGeom>
        </p:spPr>
      </p:pic>
      <p:sp>
        <p:nvSpPr>
          <p:cNvPr id="58" name="TextBox 57"/>
          <p:cNvSpPr txBox="1"/>
          <p:nvPr/>
        </p:nvSpPr>
        <p:spPr>
          <a:xfrm>
            <a:off x="2402004" y="3224296"/>
            <a:ext cx="751802" cy="506901"/>
          </a:xfrm>
          <a:prstGeom prst="rect">
            <a:avLst/>
          </a:prstGeom>
          <a:noFill/>
        </p:spPr>
        <p:txBody>
          <a:bodyPr wrap="none" lIns="179285" tIns="143428" rIns="179285" bIns="143428" rtlCol="0">
            <a:spAutoFit/>
          </a:bodyPr>
          <a:lstStyle/>
          <a:p>
            <a:pPr defTabSz="914403">
              <a:lnSpc>
                <a:spcPct val="90000"/>
              </a:lnSpc>
              <a:spcAft>
                <a:spcPts val="588"/>
              </a:spcAft>
            </a:pPr>
            <a:r>
              <a:rPr lang="en-US" altLang="ja-JP" sz="1568" b="1" dirty="0">
                <a:gradFill>
                  <a:gsLst>
                    <a:gs pos="2917">
                      <a:schemeClr val="bg1"/>
                    </a:gs>
                    <a:gs pos="30000">
                      <a:schemeClr val="bg1"/>
                    </a:gs>
                  </a:gsLst>
                  <a:lin ang="5400000" scaled="0"/>
                </a:gradFill>
              </a:rPr>
              <a:t>OPS</a:t>
            </a:r>
            <a:endParaRPr lang="ja-JP" altLang="en-US" sz="1568" b="1" dirty="0">
              <a:gradFill>
                <a:gsLst>
                  <a:gs pos="2917">
                    <a:schemeClr val="bg1"/>
                  </a:gs>
                  <a:gs pos="30000">
                    <a:schemeClr val="bg1"/>
                  </a:gs>
                </a:gsLst>
                <a:lin ang="5400000" scaled="0"/>
              </a:gradFill>
            </a:endParaRPr>
          </a:p>
        </p:txBody>
      </p:sp>
    </p:spTree>
    <p:extLst>
      <p:ext uri="{BB962C8B-B14F-4D97-AF65-F5344CB8AC3E}">
        <p14:creationId xmlns:p14="http://schemas.microsoft.com/office/powerpoint/2010/main" val="2814167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500"/>
                                        <p:tgtEl>
                                          <p:spTgt spid="5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250">
                      <a:schemeClr val="tx2"/>
                    </a:gs>
                    <a:gs pos="100000">
                      <a:schemeClr val="tx2"/>
                    </a:gs>
                  </a:gsLst>
                  <a:lin ang="5400000" scaled="0"/>
                </a:gradFill>
              </a:rPr>
              <a:t>DevOps Benefits </a:t>
            </a:r>
          </a:p>
        </p:txBody>
      </p:sp>
      <p:sp>
        <p:nvSpPr>
          <p:cNvPr id="3" name="TextBox 2"/>
          <p:cNvSpPr txBox="1"/>
          <p:nvPr/>
        </p:nvSpPr>
        <p:spPr>
          <a:xfrm>
            <a:off x="141180" y="6225950"/>
            <a:ext cx="2084375" cy="425393"/>
          </a:xfrm>
          <a:prstGeom prst="rect">
            <a:avLst/>
          </a:prstGeom>
          <a:noFill/>
        </p:spPr>
        <p:txBody>
          <a:bodyPr wrap="none" lIns="179259" tIns="143407" rIns="179259" bIns="143407" rtlCol="0">
            <a:spAutoFit/>
          </a:bodyPr>
          <a:lstStyle/>
          <a:p>
            <a:pPr defTabSz="914192">
              <a:lnSpc>
                <a:spcPct val="90000"/>
              </a:lnSpc>
              <a:spcAft>
                <a:spcPts val="588"/>
              </a:spcAft>
            </a:pPr>
            <a:r>
              <a:rPr lang="en-US" sz="980" i="1" dirty="0">
                <a:gradFill>
                  <a:gsLst>
                    <a:gs pos="2917">
                      <a:schemeClr val="tx1"/>
                    </a:gs>
                    <a:gs pos="30000">
                      <a:schemeClr val="tx1"/>
                    </a:gs>
                  </a:gsLst>
                  <a:lin ang="5400000" scaled="0"/>
                </a:gradFill>
                <a:latin typeface="Segoe UI"/>
              </a:rPr>
              <a:t>Source: </a:t>
            </a:r>
            <a:r>
              <a:rPr lang="en-US" sz="980" i="1" dirty="0">
                <a:gradFill>
                  <a:gsLst>
                    <a:gs pos="2917">
                      <a:schemeClr val="tx1"/>
                    </a:gs>
                    <a:gs pos="30000">
                      <a:schemeClr val="tx1"/>
                    </a:gs>
                  </a:gsLst>
                  <a:lin ang="5400000" scaled="0"/>
                </a:gradFill>
                <a:latin typeface="Segoe UI"/>
                <a:hlinkClick r:id="rId3"/>
              </a:rPr>
              <a:t>https://puppetlabs.com/</a:t>
            </a:r>
            <a:endParaRPr lang="en-US" sz="980" i="1" dirty="0">
              <a:gradFill>
                <a:gsLst>
                  <a:gs pos="2917">
                    <a:schemeClr val="tx1"/>
                  </a:gs>
                  <a:gs pos="30000">
                    <a:schemeClr val="tx1"/>
                  </a:gs>
                </a:gsLst>
                <a:lin ang="5400000" scaled="0"/>
              </a:gradFill>
              <a:latin typeface="Segoe UI"/>
            </a:endParaRPr>
          </a:p>
        </p:txBody>
      </p:sp>
      <p:sp>
        <p:nvSpPr>
          <p:cNvPr id="24" name="Oval 23"/>
          <p:cNvSpPr/>
          <p:nvPr/>
        </p:nvSpPr>
        <p:spPr bwMode="auto">
          <a:xfrm>
            <a:off x="3436296" y="1663808"/>
            <a:ext cx="4503467" cy="4503467"/>
          </a:xfrm>
          <a:prstGeom prst="ellipse">
            <a:avLst/>
          </a:prstGeom>
          <a:noFill/>
          <a:ln w="571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p:cNvPicPr>
            <a:picLocks noChangeAspect="1"/>
          </p:cNvPicPr>
          <p:nvPr/>
        </p:nvPicPr>
        <p:blipFill>
          <a:blip r:embed="rId4"/>
          <a:stretch>
            <a:fillRect/>
          </a:stretch>
        </p:blipFill>
        <p:spPr>
          <a:xfrm>
            <a:off x="3657966" y="1882649"/>
            <a:ext cx="4060127" cy="4065783"/>
          </a:xfrm>
          <a:prstGeom prst="flowChartConnector">
            <a:avLst/>
          </a:prstGeom>
        </p:spPr>
      </p:pic>
      <p:sp>
        <p:nvSpPr>
          <p:cNvPr id="28" name="Oval 27"/>
          <p:cNvSpPr/>
          <p:nvPr/>
        </p:nvSpPr>
        <p:spPr bwMode="auto">
          <a:xfrm>
            <a:off x="7338568" y="2410784"/>
            <a:ext cx="298808" cy="29880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p:cNvSpPr/>
          <p:nvPr/>
        </p:nvSpPr>
        <p:spPr bwMode="auto">
          <a:xfrm>
            <a:off x="4131677" y="1962037"/>
            <a:ext cx="298808" cy="29880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7679524" y="4446734"/>
            <a:ext cx="298808" cy="29880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p:cNvSpPr/>
          <p:nvPr/>
        </p:nvSpPr>
        <p:spPr bwMode="auto">
          <a:xfrm>
            <a:off x="3469992" y="4696023"/>
            <a:ext cx="298808" cy="29880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a:xfrm>
            <a:off x="8013687" y="2205661"/>
            <a:ext cx="3470458" cy="814661"/>
          </a:xfrm>
          <a:prstGeom prst="rect">
            <a:avLst/>
          </a:prstGeom>
        </p:spPr>
        <p:txBody>
          <a:bodyPr wrap="square">
            <a:spAutoFit/>
          </a:bodyPr>
          <a:lstStyle/>
          <a:p>
            <a:pPr defTabSz="913927" fontAlgn="base">
              <a:spcBef>
                <a:spcPct val="0"/>
              </a:spcBef>
              <a:spcAft>
                <a:spcPct val="0"/>
              </a:spcAft>
            </a:pPr>
            <a:r>
              <a:rPr lang="en-US" sz="2353" dirty="0">
                <a:gradFill>
                  <a:gsLst>
                    <a:gs pos="0">
                      <a:srgbClr val="008272"/>
                    </a:gs>
                    <a:gs pos="100000">
                      <a:srgbClr val="008272"/>
                    </a:gs>
                  </a:gsLst>
                  <a:lin ang="5400000" scaled="0"/>
                </a:gradFill>
                <a:latin typeface="Segoe UI Light"/>
                <a:ea typeface="Segoe UI" pitchFamily="34" charset="0"/>
                <a:cs typeface="Segoe UI" pitchFamily="34" charset="0"/>
              </a:rPr>
              <a:t>Deploy code </a:t>
            </a:r>
            <a:br>
              <a:rPr lang="en-US" sz="2353" dirty="0">
                <a:gradFill>
                  <a:gsLst>
                    <a:gs pos="0">
                      <a:srgbClr val="008272"/>
                    </a:gs>
                    <a:gs pos="100000">
                      <a:srgbClr val="008272"/>
                    </a:gs>
                  </a:gsLst>
                  <a:lin ang="5400000" scaled="0"/>
                </a:gradFill>
                <a:latin typeface="Segoe UI Light"/>
                <a:ea typeface="Segoe UI" pitchFamily="34" charset="0"/>
                <a:cs typeface="Segoe UI" pitchFamily="34" charset="0"/>
              </a:rPr>
            </a:br>
            <a:r>
              <a:rPr lang="en-US" sz="2353" dirty="0">
                <a:gradFill>
                  <a:gsLst>
                    <a:gs pos="0">
                      <a:srgbClr val="008272"/>
                    </a:gs>
                    <a:gs pos="100000">
                      <a:srgbClr val="008272"/>
                    </a:gs>
                  </a:gsLst>
                  <a:lin ang="5400000" scaled="0"/>
                </a:gradFill>
                <a:latin typeface="Segoe UI Light"/>
                <a:ea typeface="Segoe UI" pitchFamily="34" charset="0"/>
                <a:cs typeface="Segoe UI" pitchFamily="34" charset="0"/>
              </a:rPr>
              <a:t>30x faster</a:t>
            </a:r>
          </a:p>
        </p:txBody>
      </p:sp>
      <p:sp>
        <p:nvSpPr>
          <p:cNvPr id="33" name="Rectangle 32"/>
          <p:cNvSpPr/>
          <p:nvPr/>
        </p:nvSpPr>
        <p:spPr>
          <a:xfrm>
            <a:off x="8013688" y="3002319"/>
            <a:ext cx="2847363" cy="724143"/>
          </a:xfrm>
          <a:prstGeom prst="rect">
            <a:avLst/>
          </a:prstGeom>
        </p:spPr>
        <p:txBody>
          <a:bodyPr wrap="square">
            <a:spAutoFit/>
          </a:bodyPr>
          <a:lstStyle/>
          <a:p>
            <a:pPr defTabSz="913927" fontAlgn="base">
              <a:spcBef>
                <a:spcPts val="588"/>
              </a:spcBef>
              <a:spcAft>
                <a:spcPct val="0"/>
              </a:spcAft>
            </a:pPr>
            <a:r>
              <a:rPr lang="en-US" sz="1372" spc="-49" dirty="0">
                <a:gradFill>
                  <a:gsLst>
                    <a:gs pos="0">
                      <a:srgbClr val="76736D"/>
                    </a:gs>
                    <a:gs pos="100000">
                      <a:srgbClr val="76736D"/>
                    </a:gs>
                  </a:gsLst>
                  <a:lin ang="5400000" scaled="0"/>
                </a:gradFill>
                <a:ea typeface="Segoe UI" pitchFamily="34" charset="0"/>
                <a:cs typeface="Segoe UI" pitchFamily="34" charset="0"/>
              </a:rPr>
              <a:t>and with 200x</a:t>
            </a:r>
            <a:br>
              <a:rPr lang="en-US" sz="1372" spc="-49" dirty="0">
                <a:gradFill>
                  <a:gsLst>
                    <a:gs pos="0">
                      <a:srgbClr val="76736D"/>
                    </a:gs>
                    <a:gs pos="100000">
                      <a:srgbClr val="76736D"/>
                    </a:gs>
                  </a:gsLst>
                  <a:lin ang="5400000" scaled="0"/>
                </a:gradFill>
                <a:ea typeface="Segoe UI" pitchFamily="34" charset="0"/>
                <a:cs typeface="Segoe UI" pitchFamily="34" charset="0"/>
              </a:rPr>
            </a:br>
            <a:r>
              <a:rPr lang="en-US" sz="1372" spc="-49" dirty="0">
                <a:gradFill>
                  <a:gsLst>
                    <a:gs pos="0">
                      <a:srgbClr val="76736D"/>
                    </a:gs>
                    <a:gs pos="100000">
                      <a:srgbClr val="76736D"/>
                    </a:gs>
                  </a:gsLst>
                  <a:lin ang="5400000" scaled="0"/>
                </a:gradFill>
                <a:ea typeface="Segoe UI" pitchFamily="34" charset="0"/>
                <a:cs typeface="Segoe UI" pitchFamily="34" charset="0"/>
              </a:rPr>
              <a:t>shorter lead time as compared to their lower-performing peers</a:t>
            </a:r>
          </a:p>
        </p:txBody>
      </p:sp>
      <p:sp>
        <p:nvSpPr>
          <p:cNvPr id="34" name="Rectangle 33"/>
          <p:cNvSpPr/>
          <p:nvPr/>
        </p:nvSpPr>
        <p:spPr>
          <a:xfrm>
            <a:off x="884458" y="4384929"/>
            <a:ext cx="2474699" cy="1176733"/>
          </a:xfrm>
          <a:prstGeom prst="rect">
            <a:avLst/>
          </a:prstGeom>
        </p:spPr>
        <p:txBody>
          <a:bodyPr wrap="square">
            <a:spAutoFit/>
          </a:bodyPr>
          <a:lstStyle/>
          <a:p>
            <a:pPr algn="r" defTabSz="913927" fontAlgn="base">
              <a:spcBef>
                <a:spcPct val="0"/>
              </a:spcBef>
              <a:spcAft>
                <a:spcPct val="0"/>
              </a:spcAft>
            </a:pPr>
            <a:r>
              <a:rPr lang="en-US" sz="2353" dirty="0">
                <a:gradFill>
                  <a:gsLst>
                    <a:gs pos="0">
                      <a:schemeClr val="tx2"/>
                    </a:gs>
                    <a:gs pos="100000">
                      <a:schemeClr val="tx2"/>
                    </a:gs>
                  </a:gsLst>
                  <a:lin ang="5400000" scaled="0"/>
                </a:gradFill>
                <a:latin typeface="+mj-lt"/>
                <a:ea typeface="Segoe UI" pitchFamily="34" charset="0"/>
                <a:cs typeface="Segoe UI" pitchFamily="34" charset="0"/>
              </a:rPr>
              <a:t>DevOps Practices </a:t>
            </a:r>
            <a:br>
              <a:rPr lang="en-US" sz="2353" dirty="0">
                <a:gradFill>
                  <a:gsLst>
                    <a:gs pos="0">
                      <a:schemeClr val="tx2"/>
                    </a:gs>
                    <a:gs pos="100000">
                      <a:schemeClr val="tx2"/>
                    </a:gs>
                  </a:gsLst>
                  <a:lin ang="5400000" scaled="0"/>
                </a:gradFill>
                <a:latin typeface="+mj-lt"/>
                <a:ea typeface="Segoe UI" pitchFamily="34" charset="0"/>
                <a:cs typeface="Segoe UI" pitchFamily="34" charset="0"/>
              </a:rPr>
            </a:br>
            <a:r>
              <a:rPr lang="en-US" sz="2353" dirty="0">
                <a:gradFill>
                  <a:gsLst>
                    <a:gs pos="0">
                      <a:schemeClr val="tx2"/>
                    </a:gs>
                    <a:gs pos="100000">
                      <a:schemeClr val="tx2"/>
                    </a:gs>
                  </a:gsLst>
                  <a:lin ang="5400000" scaled="0"/>
                </a:gradFill>
                <a:latin typeface="+mj-lt"/>
                <a:ea typeface="Segoe UI" pitchFamily="34" charset="0"/>
                <a:cs typeface="Segoe UI" pitchFamily="34" charset="0"/>
              </a:rPr>
              <a:t>improve IT </a:t>
            </a:r>
            <a:br>
              <a:rPr lang="en-US" sz="2353" dirty="0">
                <a:gradFill>
                  <a:gsLst>
                    <a:gs pos="0">
                      <a:schemeClr val="tx2"/>
                    </a:gs>
                    <a:gs pos="100000">
                      <a:schemeClr val="tx2"/>
                    </a:gs>
                  </a:gsLst>
                  <a:lin ang="5400000" scaled="0"/>
                </a:gradFill>
                <a:latin typeface="+mj-lt"/>
                <a:ea typeface="Segoe UI" pitchFamily="34" charset="0"/>
                <a:cs typeface="Segoe UI" pitchFamily="34" charset="0"/>
              </a:rPr>
            </a:br>
            <a:r>
              <a:rPr lang="en-US" sz="2353" dirty="0">
                <a:gradFill>
                  <a:gsLst>
                    <a:gs pos="0">
                      <a:schemeClr val="tx2"/>
                    </a:gs>
                    <a:gs pos="100000">
                      <a:schemeClr val="tx2"/>
                    </a:gs>
                  </a:gsLst>
                  <a:lin ang="5400000" scaled="0"/>
                </a:gradFill>
                <a:latin typeface="+mj-lt"/>
                <a:ea typeface="Segoe UI" pitchFamily="34" charset="0"/>
                <a:cs typeface="Segoe UI" pitchFamily="34" charset="0"/>
              </a:rPr>
              <a:t>performance</a:t>
            </a:r>
          </a:p>
        </p:txBody>
      </p:sp>
      <p:sp>
        <p:nvSpPr>
          <p:cNvPr id="35" name="Rectangle 34"/>
          <p:cNvSpPr/>
          <p:nvPr/>
        </p:nvSpPr>
        <p:spPr>
          <a:xfrm>
            <a:off x="141179" y="1716814"/>
            <a:ext cx="3627621" cy="814661"/>
          </a:xfrm>
          <a:prstGeom prst="rect">
            <a:avLst/>
          </a:prstGeom>
        </p:spPr>
        <p:txBody>
          <a:bodyPr wrap="square">
            <a:spAutoFit/>
          </a:bodyPr>
          <a:lstStyle/>
          <a:p>
            <a:pPr algn="r" defTabSz="913927" fontAlgn="base">
              <a:spcBef>
                <a:spcPct val="0"/>
              </a:spcBef>
              <a:spcAft>
                <a:spcPct val="0"/>
              </a:spcAft>
            </a:pPr>
            <a:r>
              <a:rPr lang="en-US" sz="2353" dirty="0">
                <a:gradFill>
                  <a:gsLst>
                    <a:gs pos="0">
                      <a:srgbClr val="008272"/>
                    </a:gs>
                    <a:gs pos="100000">
                      <a:srgbClr val="008272"/>
                    </a:gs>
                  </a:gsLst>
                  <a:lin ang="5400000" scaled="0"/>
                </a:gradFill>
                <a:latin typeface="Segoe UI Light"/>
                <a:ea typeface="Segoe UI" pitchFamily="34" charset="0"/>
                <a:cs typeface="Segoe UI" pitchFamily="34" charset="0"/>
              </a:rPr>
              <a:t>Strong IT Performance is </a:t>
            </a:r>
            <a:br>
              <a:rPr lang="en-US" sz="2353" dirty="0">
                <a:gradFill>
                  <a:gsLst>
                    <a:gs pos="0">
                      <a:srgbClr val="008272"/>
                    </a:gs>
                    <a:gs pos="100000">
                      <a:srgbClr val="008272"/>
                    </a:gs>
                  </a:gsLst>
                  <a:lin ang="5400000" scaled="0"/>
                </a:gradFill>
                <a:latin typeface="Segoe UI Light"/>
                <a:ea typeface="Segoe UI" pitchFamily="34" charset="0"/>
                <a:cs typeface="Segoe UI" pitchFamily="34" charset="0"/>
              </a:rPr>
            </a:br>
            <a:r>
              <a:rPr lang="en-US" sz="2353" dirty="0">
                <a:gradFill>
                  <a:gsLst>
                    <a:gs pos="0">
                      <a:srgbClr val="008272"/>
                    </a:gs>
                    <a:gs pos="100000">
                      <a:srgbClr val="008272"/>
                    </a:gs>
                  </a:gsLst>
                  <a:lin ang="5400000" scaled="0"/>
                </a:gradFill>
                <a:latin typeface="Segoe UI Light"/>
                <a:ea typeface="Segoe UI" pitchFamily="34" charset="0"/>
                <a:cs typeface="Segoe UI" pitchFamily="34" charset="0"/>
              </a:rPr>
              <a:t>a competitive advantage</a:t>
            </a:r>
          </a:p>
        </p:txBody>
      </p:sp>
      <p:sp>
        <p:nvSpPr>
          <p:cNvPr id="36" name="Rectangle 35"/>
          <p:cNvSpPr/>
          <p:nvPr/>
        </p:nvSpPr>
        <p:spPr>
          <a:xfrm>
            <a:off x="2" y="2583404"/>
            <a:ext cx="3469991" cy="935351"/>
          </a:xfrm>
          <a:prstGeom prst="rect">
            <a:avLst/>
          </a:prstGeom>
        </p:spPr>
        <p:txBody>
          <a:bodyPr wrap="square">
            <a:spAutoFit/>
          </a:bodyPr>
          <a:lstStyle/>
          <a:p>
            <a:pPr algn="r" defTabSz="913927" fontAlgn="base">
              <a:spcBef>
                <a:spcPts val="588"/>
              </a:spcBef>
              <a:spcAft>
                <a:spcPct val="0"/>
              </a:spcAft>
            </a:pPr>
            <a:r>
              <a:rPr lang="en-US" sz="1372" spc="-49" dirty="0">
                <a:gradFill>
                  <a:gsLst>
                    <a:gs pos="0">
                      <a:srgbClr val="76736D"/>
                    </a:gs>
                    <a:gs pos="100000">
                      <a:srgbClr val="76736D"/>
                    </a:gs>
                  </a:gsLst>
                  <a:lin ang="5400000" scaled="0"/>
                </a:gradFill>
                <a:ea typeface="Segoe UI" pitchFamily="34" charset="0"/>
                <a:cs typeface="Segoe UI" pitchFamily="34" charset="0"/>
              </a:rPr>
              <a:t>Firms with high-performing </a:t>
            </a:r>
            <a:br>
              <a:rPr lang="en-US" sz="1372" spc="-49" dirty="0">
                <a:gradFill>
                  <a:gsLst>
                    <a:gs pos="0">
                      <a:srgbClr val="76736D"/>
                    </a:gs>
                    <a:gs pos="100000">
                      <a:srgbClr val="76736D"/>
                    </a:gs>
                  </a:gsLst>
                  <a:lin ang="5400000" scaled="0"/>
                </a:gradFill>
                <a:ea typeface="Segoe UI" pitchFamily="34" charset="0"/>
                <a:cs typeface="Segoe UI" pitchFamily="34" charset="0"/>
              </a:rPr>
            </a:br>
            <a:r>
              <a:rPr lang="en-US" sz="1372" spc="-49" dirty="0">
                <a:gradFill>
                  <a:gsLst>
                    <a:gs pos="0">
                      <a:srgbClr val="76736D"/>
                    </a:gs>
                    <a:gs pos="100000">
                      <a:srgbClr val="76736D"/>
                    </a:gs>
                  </a:gsLst>
                  <a:lin ang="5400000" scaled="0"/>
                </a:gradFill>
                <a:ea typeface="Segoe UI" pitchFamily="34" charset="0"/>
                <a:cs typeface="Segoe UI" pitchFamily="34" charset="0"/>
              </a:rPr>
              <a:t>IT organizations were 2x as likely </a:t>
            </a:r>
            <a:br>
              <a:rPr lang="en-US" sz="1372" spc="-49" dirty="0">
                <a:gradFill>
                  <a:gsLst>
                    <a:gs pos="0">
                      <a:srgbClr val="76736D"/>
                    </a:gs>
                    <a:gs pos="100000">
                      <a:srgbClr val="76736D"/>
                    </a:gs>
                  </a:gsLst>
                  <a:lin ang="5400000" scaled="0"/>
                </a:gradFill>
                <a:ea typeface="Segoe UI" pitchFamily="34" charset="0"/>
                <a:cs typeface="Segoe UI" pitchFamily="34" charset="0"/>
              </a:rPr>
            </a:br>
            <a:r>
              <a:rPr lang="en-US" sz="1372" spc="-49" dirty="0">
                <a:gradFill>
                  <a:gsLst>
                    <a:gs pos="0">
                      <a:srgbClr val="76736D"/>
                    </a:gs>
                    <a:gs pos="100000">
                      <a:srgbClr val="76736D"/>
                    </a:gs>
                  </a:gsLst>
                  <a:lin ang="5400000" scaled="0"/>
                </a:gradFill>
                <a:ea typeface="Segoe UI" pitchFamily="34" charset="0"/>
                <a:cs typeface="Segoe UI" pitchFamily="34" charset="0"/>
              </a:rPr>
              <a:t>to exceed their profitability, market share, and productivity goals</a:t>
            </a:r>
          </a:p>
        </p:txBody>
      </p:sp>
      <p:sp>
        <p:nvSpPr>
          <p:cNvPr id="37" name="Rectangle 36"/>
          <p:cNvSpPr/>
          <p:nvPr/>
        </p:nvSpPr>
        <p:spPr>
          <a:xfrm>
            <a:off x="8125920" y="4188808"/>
            <a:ext cx="2980898" cy="814661"/>
          </a:xfrm>
          <a:prstGeom prst="rect">
            <a:avLst/>
          </a:prstGeom>
        </p:spPr>
        <p:txBody>
          <a:bodyPr wrap="square">
            <a:spAutoFit/>
          </a:bodyPr>
          <a:lstStyle/>
          <a:p>
            <a:pPr defTabSz="913927" fontAlgn="base">
              <a:spcBef>
                <a:spcPct val="0"/>
              </a:spcBef>
              <a:spcAft>
                <a:spcPct val="0"/>
              </a:spcAft>
            </a:pPr>
            <a:r>
              <a:rPr lang="en-US" sz="2353" dirty="0">
                <a:gradFill>
                  <a:gsLst>
                    <a:gs pos="0">
                      <a:schemeClr val="tx2"/>
                    </a:gs>
                    <a:gs pos="100000">
                      <a:schemeClr val="tx2"/>
                    </a:gs>
                  </a:gsLst>
                  <a:lin ang="5400000" scaled="0"/>
                </a:gradFill>
                <a:latin typeface="+mj-lt"/>
                <a:ea typeface="Segoe UI" pitchFamily="34" charset="0"/>
                <a:cs typeface="Segoe UI" pitchFamily="34" charset="0"/>
              </a:rPr>
              <a:t>Have 60x </a:t>
            </a:r>
            <a:br>
              <a:rPr lang="en-US" sz="2353" dirty="0">
                <a:gradFill>
                  <a:gsLst>
                    <a:gs pos="0">
                      <a:schemeClr val="tx2"/>
                    </a:gs>
                    <a:gs pos="100000">
                      <a:schemeClr val="tx2"/>
                    </a:gs>
                  </a:gsLst>
                  <a:lin ang="5400000" scaled="0"/>
                </a:gradFill>
                <a:latin typeface="+mj-lt"/>
                <a:ea typeface="Segoe UI" pitchFamily="34" charset="0"/>
                <a:cs typeface="Segoe UI" pitchFamily="34" charset="0"/>
              </a:rPr>
            </a:br>
            <a:r>
              <a:rPr lang="en-US" sz="2353" dirty="0">
                <a:gradFill>
                  <a:gsLst>
                    <a:gs pos="0">
                      <a:schemeClr val="tx2"/>
                    </a:gs>
                    <a:gs pos="100000">
                      <a:schemeClr val="tx2"/>
                    </a:gs>
                  </a:gsLst>
                  <a:lin ang="5400000" scaled="0"/>
                </a:gradFill>
                <a:latin typeface="+mj-lt"/>
                <a:ea typeface="Segoe UI" pitchFamily="34" charset="0"/>
                <a:cs typeface="Segoe UI" pitchFamily="34" charset="0"/>
              </a:rPr>
              <a:t>fewer failures</a:t>
            </a:r>
          </a:p>
        </p:txBody>
      </p:sp>
      <p:sp>
        <p:nvSpPr>
          <p:cNvPr id="38" name="Rectangle 37"/>
          <p:cNvSpPr/>
          <p:nvPr/>
        </p:nvSpPr>
        <p:spPr>
          <a:xfrm>
            <a:off x="8125920" y="4882778"/>
            <a:ext cx="3193923" cy="724143"/>
          </a:xfrm>
          <a:prstGeom prst="rect">
            <a:avLst/>
          </a:prstGeom>
        </p:spPr>
        <p:txBody>
          <a:bodyPr wrap="square">
            <a:spAutoFit/>
          </a:bodyPr>
          <a:lstStyle/>
          <a:p>
            <a:pPr defTabSz="913927" fontAlgn="base">
              <a:spcBef>
                <a:spcPts val="588"/>
              </a:spcBef>
              <a:spcAft>
                <a:spcPct val="0"/>
              </a:spcAft>
            </a:pPr>
            <a:r>
              <a:rPr lang="en-US" sz="1372" spc="-49" dirty="0">
                <a:gradFill>
                  <a:gsLst>
                    <a:gs pos="0">
                      <a:srgbClr val="76736D"/>
                    </a:gs>
                    <a:gs pos="100000">
                      <a:srgbClr val="76736D"/>
                    </a:gs>
                  </a:gsLst>
                  <a:lin ang="5400000" scaled="0"/>
                </a:gradFill>
                <a:ea typeface="Segoe UI" pitchFamily="34" charset="0"/>
                <a:cs typeface="Segoe UI" pitchFamily="34" charset="0"/>
              </a:rPr>
              <a:t>and recover from failure </a:t>
            </a:r>
            <a:br>
              <a:rPr lang="en-US" sz="1372" spc="-49" dirty="0">
                <a:gradFill>
                  <a:gsLst>
                    <a:gs pos="0">
                      <a:srgbClr val="76736D"/>
                    </a:gs>
                    <a:gs pos="100000">
                      <a:srgbClr val="76736D"/>
                    </a:gs>
                  </a:gsLst>
                  <a:lin ang="5400000" scaled="0"/>
                </a:gradFill>
                <a:ea typeface="Segoe UI" pitchFamily="34" charset="0"/>
                <a:cs typeface="Segoe UI" pitchFamily="34" charset="0"/>
              </a:rPr>
            </a:br>
            <a:r>
              <a:rPr lang="en-US" sz="1372" spc="-49" dirty="0">
                <a:gradFill>
                  <a:gsLst>
                    <a:gs pos="0">
                      <a:srgbClr val="76736D"/>
                    </a:gs>
                    <a:gs pos="100000">
                      <a:srgbClr val="76736D"/>
                    </a:gs>
                  </a:gsLst>
                  <a:lin ang="5400000" scaled="0"/>
                </a:gradFill>
                <a:ea typeface="Segoe UI" pitchFamily="34" charset="0"/>
                <a:cs typeface="Segoe UI" pitchFamily="34" charset="0"/>
              </a:rPr>
              <a:t>168x faster as compared to their lower-performing peers</a:t>
            </a:r>
          </a:p>
        </p:txBody>
      </p:sp>
    </p:spTree>
    <p:extLst>
      <p:ext uri="{BB962C8B-B14F-4D97-AF65-F5344CB8AC3E}">
        <p14:creationId xmlns:p14="http://schemas.microsoft.com/office/powerpoint/2010/main" val="433376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250"/>
                                  </p:stCondLst>
                                  <p:childTnLst>
                                    <p:set>
                                      <p:cBhvr>
                                        <p:cTn id="6" dur="1" fill="hold">
                                          <p:stCondLst>
                                            <p:cond delay="0"/>
                                          </p:stCondLst>
                                        </p:cTn>
                                        <p:tgtEl>
                                          <p:spTgt spid="23"/>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250" fill="hold"/>
                                        <p:tgtEl>
                                          <p:spTgt spid="23"/>
                                        </p:tgtEl>
                                      </p:cBhvr>
                                      <p:by x="0" y="0"/>
                                    </p:animScale>
                                  </p:childTnLst>
                                </p:cTn>
                              </p:par>
                              <p:par>
                                <p:cTn id="9" presetID="1" presetClass="entr" presetSubtype="0" fill="hold" grpId="0" nodeType="withEffect">
                                  <p:stCondLst>
                                    <p:cond delay="500"/>
                                  </p:stCondLst>
                                  <p:childTnLst>
                                    <p:set>
                                      <p:cBhvr>
                                        <p:cTn id="10" dur="1" fill="hold">
                                          <p:stCondLst>
                                            <p:cond delay="0"/>
                                          </p:stCondLst>
                                        </p:cTn>
                                        <p:tgtEl>
                                          <p:spTgt spid="24"/>
                                        </p:tgtEl>
                                        <p:attrNameLst>
                                          <p:attrName>style.visibility</p:attrName>
                                        </p:attrNameLst>
                                      </p:cBhvr>
                                      <p:to>
                                        <p:strVal val="visible"/>
                                      </p:to>
                                    </p:set>
                                  </p:childTnLst>
                                </p:cTn>
                              </p:par>
                              <p:par>
                                <p:cTn id="11" presetID="6" presetClass="emph" presetSubtype="0" accel="100000" autoRev="1" fill="hold" grpId="1" nodeType="withEffect">
                                  <p:stCondLst>
                                    <p:cond delay="0"/>
                                  </p:stCondLst>
                                  <p:childTnLst>
                                    <p:animScale>
                                      <p:cBhvr>
                                        <p:cTn id="12" dur="500" fill="hold"/>
                                        <p:tgtEl>
                                          <p:spTgt spid="24"/>
                                        </p:tgtEl>
                                      </p:cBhvr>
                                      <p:by x="0" y="0"/>
                                    </p:animScale>
                                  </p:childTnLst>
                                </p:cTn>
                              </p:par>
                            </p:childTnLst>
                          </p:cTn>
                        </p:par>
                        <p:par>
                          <p:cTn id="13" fill="hold">
                            <p:stCondLst>
                              <p:cond delay="1000"/>
                            </p:stCondLst>
                            <p:childTnLst>
                              <p:par>
                                <p:cTn id="14" presetID="10" presetClass="entr" presetSubtype="0" fill="hold" grpId="0" nodeType="afterEffect">
                                  <p:stCondLst>
                                    <p:cond delay="30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750"/>
                                        <p:tgtEl>
                                          <p:spTgt spid="28"/>
                                        </p:tgtEl>
                                      </p:cBhvr>
                                    </p:animEffect>
                                  </p:childTnLst>
                                </p:cTn>
                              </p:par>
                              <p:par>
                                <p:cTn id="17" presetID="37" presetClass="path" presetSubtype="0" decel="100000" fill="hold" grpId="1" nodeType="withEffect">
                                  <p:stCondLst>
                                    <p:cond delay="300"/>
                                  </p:stCondLst>
                                  <p:childTnLst>
                                    <p:animMotion origin="layout" path="M -3.36227E-6 -2.14253E-6 C -0.02463 -0.02973 -0.06191 -0.05833 -0.09688 -0.06423 " pathEditMode="relative" rAng="0" ptsTypes="AA">
                                      <p:cBhvr>
                                        <p:cTn id="18" dur="750" spd="-100000" fill="hold"/>
                                        <p:tgtEl>
                                          <p:spTgt spid="28"/>
                                        </p:tgtEl>
                                        <p:attrNameLst>
                                          <p:attrName>ppt_x</p:attrName>
                                          <p:attrName>ppt_y</p:attrName>
                                        </p:attrNameLst>
                                      </p:cBhvr>
                                      <p:rCtr x="-4851" y="-3223"/>
                                    </p:animMotion>
                                  </p:childTnLst>
                                </p:cTn>
                              </p:par>
                              <p:par>
                                <p:cTn id="19" presetID="10" presetClass="entr" presetSubtype="0" fill="hold" grpId="0" nodeType="withEffect">
                                  <p:stCondLst>
                                    <p:cond delay="30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750"/>
                                        <p:tgtEl>
                                          <p:spTgt spid="30"/>
                                        </p:tgtEl>
                                      </p:cBhvr>
                                    </p:animEffect>
                                  </p:childTnLst>
                                </p:cTn>
                              </p:par>
                              <p:par>
                                <p:cTn id="22" presetID="37" presetClass="path" presetSubtype="0" decel="100000" fill="hold" grpId="1" nodeType="withEffect">
                                  <p:stCondLst>
                                    <p:cond delay="300"/>
                                  </p:stCondLst>
                                  <p:childTnLst>
                                    <p:animMotion origin="layout" path="M -0.00012 -2.42397E-6 C 0.00817 -0.05061 0.01341 -0.09691 0.00396 -0.18724 " pathEditMode="relative" rAng="0" ptsTypes="AA">
                                      <p:cBhvr>
                                        <p:cTn id="23" dur="750" spd="-100000" fill="hold"/>
                                        <p:tgtEl>
                                          <p:spTgt spid="30"/>
                                        </p:tgtEl>
                                        <p:attrNameLst>
                                          <p:attrName>ppt_x</p:attrName>
                                          <p:attrName>ppt_y</p:attrName>
                                        </p:attrNameLst>
                                      </p:cBhvr>
                                      <p:rCtr x="460" y="-9374"/>
                                    </p:animMotion>
                                  </p:childTnLst>
                                </p:cTn>
                              </p:par>
                              <p:par>
                                <p:cTn id="24" presetID="10" presetClass="entr" presetSubtype="0" fill="hold" grpId="0" nodeType="withEffect">
                                  <p:stCondLst>
                                    <p:cond delay="30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750"/>
                                        <p:tgtEl>
                                          <p:spTgt spid="31"/>
                                        </p:tgtEl>
                                      </p:cBhvr>
                                    </p:animEffect>
                                  </p:childTnLst>
                                </p:cTn>
                              </p:par>
                              <p:par>
                                <p:cTn id="27" presetID="37" presetClass="path" presetSubtype="0" decel="100000" fill="hold" grpId="1" nodeType="withEffect">
                                  <p:stCondLst>
                                    <p:cond delay="300"/>
                                  </p:stCondLst>
                                  <p:childTnLst>
                                    <p:animMotion origin="layout" path="M -0.00013 3.45892E-6 C 0.01557 0.05333 0.03268 0.09396 0.0711 0.14344 " pathEditMode="relative" rAng="0" ptsTypes="AA">
                                      <p:cBhvr>
                                        <p:cTn id="28" dur="750" spd="-100000" fill="hold"/>
                                        <p:tgtEl>
                                          <p:spTgt spid="31"/>
                                        </p:tgtEl>
                                        <p:attrNameLst>
                                          <p:attrName>ppt_x</p:attrName>
                                          <p:attrName>ppt_y</p:attrName>
                                        </p:attrNameLst>
                                      </p:cBhvr>
                                      <p:rCtr x="3561" y="7172"/>
                                    </p:animMotion>
                                  </p:childTnLst>
                                </p:cTn>
                              </p:par>
                              <p:par>
                                <p:cTn id="29" presetID="10" presetClass="entr" presetSubtype="0" fill="hold" grpId="0" nodeType="withEffect">
                                  <p:stCondLst>
                                    <p:cond delay="30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750"/>
                                        <p:tgtEl>
                                          <p:spTgt spid="29"/>
                                        </p:tgtEl>
                                      </p:cBhvr>
                                    </p:animEffect>
                                  </p:childTnLst>
                                </p:cTn>
                              </p:par>
                              <p:par>
                                <p:cTn id="32" presetID="37" presetClass="path" presetSubtype="0" decel="100000" fill="hold" grpId="1" nodeType="withEffect">
                                  <p:stCondLst>
                                    <p:cond delay="300"/>
                                  </p:stCondLst>
                                  <p:childTnLst>
                                    <p:animMotion origin="layout" path="M -0.00012 -2.33318E-6 C -0.02655 0.05357 -0.04021 0.10418 -0.05093 0.18271 " pathEditMode="relative" rAng="0" ptsTypes="AA">
                                      <p:cBhvr>
                                        <p:cTn id="33" dur="750" spd="-100000" fill="hold"/>
                                        <p:tgtEl>
                                          <p:spTgt spid="29"/>
                                        </p:tgtEl>
                                        <p:attrNameLst>
                                          <p:attrName>ppt_x</p:attrName>
                                          <p:attrName>ppt_y</p:attrName>
                                        </p:attrNameLst>
                                      </p:cBhvr>
                                      <p:rCtr x="-2540" y="9124"/>
                                    </p:animMotion>
                                  </p:childTnLst>
                                </p:cTn>
                              </p:par>
                            </p:childTnLst>
                          </p:cTn>
                        </p:par>
                        <p:par>
                          <p:cTn id="34" fill="hold">
                            <p:stCondLst>
                              <p:cond delay="2050"/>
                            </p:stCondLst>
                            <p:childTnLst>
                              <p:par>
                                <p:cTn id="35" presetID="22" presetClass="entr" presetSubtype="8" fill="hold" grpId="0" nodeType="after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left)">
                                      <p:cBhvr>
                                        <p:cTn id="37" dur="500"/>
                                        <p:tgtEl>
                                          <p:spTgt spid="32"/>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wipe(left)">
                                      <p:cBhvr>
                                        <p:cTn id="40" dur="500"/>
                                        <p:tgtEl>
                                          <p:spTgt spid="37"/>
                                        </p:tgtEl>
                                      </p:cBhvr>
                                    </p:animEffect>
                                  </p:childTnLst>
                                </p:cTn>
                              </p:par>
                              <p:par>
                                <p:cTn id="41" presetID="22" presetClass="entr" presetSubtype="2"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ipe(right)">
                                      <p:cBhvr>
                                        <p:cTn id="43" dur="500"/>
                                        <p:tgtEl>
                                          <p:spTgt spid="35"/>
                                        </p:tgtEl>
                                      </p:cBhvr>
                                    </p:animEffect>
                                  </p:childTnLst>
                                </p:cTn>
                              </p:par>
                              <p:par>
                                <p:cTn id="44" presetID="22" presetClass="entr" presetSubtype="2"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wipe(right)">
                                      <p:cBhvr>
                                        <p:cTn id="46" dur="500"/>
                                        <p:tgtEl>
                                          <p:spTgt spid="34"/>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wipe(left)">
                                      <p:cBhvr>
                                        <p:cTn id="49" dur="500"/>
                                        <p:tgtEl>
                                          <p:spTgt spid="33"/>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wipe(left)">
                                      <p:cBhvr>
                                        <p:cTn id="52" dur="500"/>
                                        <p:tgtEl>
                                          <p:spTgt spid="38"/>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right)">
                                      <p:cBhvr>
                                        <p:cTn id="55" dur="500"/>
                                        <p:tgtEl>
                                          <p:spTgt spid="36"/>
                                        </p:tgtEl>
                                      </p:cBhvr>
                                    </p:animEffect>
                                  </p:childTnLst>
                                </p:cTn>
                              </p:par>
                            </p:childTnLst>
                          </p:cTn>
                        </p:par>
                        <p:par>
                          <p:cTn id="56" fill="hold">
                            <p:stCondLst>
                              <p:cond delay="2550"/>
                            </p:stCondLst>
                            <p:childTnLst>
                              <p:par>
                                <p:cTn id="57" presetID="10" presetClass="entr" presetSubtype="0" fill="hold" grpId="0" nodeType="after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4" grpId="0" animBg="1"/>
      <p:bldP spid="24" grpId="1" animBg="1"/>
      <p:bldP spid="28" grpId="0" animBg="1"/>
      <p:bldP spid="28" grpId="1" animBg="1"/>
      <p:bldP spid="29" grpId="0" animBg="1"/>
      <p:bldP spid="29" grpId="1" animBg="1"/>
      <p:bldP spid="30" grpId="0" animBg="1"/>
      <p:bldP spid="30" grpId="1" animBg="1"/>
      <p:bldP spid="31" grpId="0" animBg="1"/>
      <p:bldP spid="31" grpId="1" animBg="1"/>
      <p:bldP spid="32" grpId="0"/>
      <p:bldP spid="33" grpId="0"/>
      <p:bldP spid="34" grpId="0"/>
      <p:bldP spid="35" grpId="0"/>
      <p:bldP spid="36" grpId="0"/>
      <p:bldP spid="37" grpId="0"/>
      <p:bldP spid="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023360" y="289512"/>
            <a:ext cx="7901720" cy="899665"/>
          </a:xfrm>
        </p:spPr>
        <p:txBody>
          <a:bodyPr>
            <a:normAutofit fontScale="90000"/>
          </a:bodyPr>
          <a:lstStyle/>
          <a:p>
            <a:r>
              <a:rPr lang="en-US" altLang="en-US" sz="4800" dirty="0">
                <a:ln>
                  <a:noFill/>
                </a:ln>
                <a:solidFill>
                  <a:schemeClr val="tx1"/>
                </a:solidFill>
                <a:latin typeface="Arial" panose="020B0604020202020204" pitchFamily="34" charset="0"/>
                <a:ea typeface="Calibri" panose="020F0502020204030204" pitchFamily="34" charset="0"/>
                <a:cs typeface="Times New Roman" panose="02020603050405020304" pitchFamily="18" charset="0"/>
              </a:rPr>
              <a:t>Tip: Must Read Book</a:t>
            </a:r>
            <a:br>
              <a:rPr lang="en-US" altLang="en-US" sz="3600" dirty="0">
                <a:ln>
                  <a:noFill/>
                </a:ln>
                <a:solidFill>
                  <a:schemeClr val="tx1"/>
                </a:solidFill>
                <a:latin typeface="Arial" panose="020B0604020202020204" pitchFamily="34" charset="0"/>
              </a:rPr>
            </a:br>
            <a:endParaRPr lang="en-US" dirty="0"/>
          </a:p>
        </p:txBody>
      </p:sp>
      <p:sp>
        <p:nvSpPr>
          <p:cNvPr id="4" name="Text Placeholder 3"/>
          <p:cNvSpPr>
            <a:spLocks noGrp="1"/>
          </p:cNvSpPr>
          <p:nvPr>
            <p:ph type="body" sz="quarter" idx="10"/>
          </p:nvPr>
        </p:nvSpPr>
        <p:spPr>
          <a:xfrm>
            <a:off x="4152452" y="977168"/>
            <a:ext cx="8017736" cy="2405338"/>
          </a:xfrm>
        </p:spPr>
        <p:txBody>
          <a:bodyPr/>
          <a:lstStyle/>
          <a:p>
            <a:pPr lvl="0" eaLnBrk="0" fontAlgn="base" hangingPunct="0">
              <a:spcBef>
                <a:spcPct val="0"/>
              </a:spcBef>
              <a:spcAft>
                <a:spcPct val="0"/>
              </a:spcAft>
            </a:pPr>
            <a:r>
              <a:rPr lang="en-US" altLang="en-US" sz="1800" dirty="0">
                <a:solidFill>
                  <a:schemeClr val="tx1"/>
                </a:solidFill>
                <a:latin typeface="Arial" panose="020B0604020202020204" pitchFamily="34" charset="0"/>
                <a:ea typeface="Calibri" panose="020F0502020204030204" pitchFamily="34" charset="0"/>
                <a:cs typeface="Times New Roman" panose="02020603050405020304" pitchFamily="18" charset="0"/>
              </a:rPr>
              <a:t>Amazon…</a:t>
            </a:r>
            <a:endParaRPr lang="en-US" altLang="en-US" dirty="0">
              <a:latin typeface="Arial" panose="020B0604020202020204" pitchFamily="34" charset="0"/>
              <a:ea typeface="Calibri" panose="020F0502020204030204" pitchFamily="34" charset="0"/>
              <a:cs typeface="Arial" panose="020B0604020202020204" pitchFamily="34" charset="0"/>
            </a:endParaRPr>
          </a:p>
          <a:p>
            <a:pPr lvl="0" eaLnBrk="0" fontAlgn="base" hangingPunct="0">
              <a:spcBef>
                <a:spcPct val="0"/>
              </a:spcBef>
              <a:spcAft>
                <a:spcPct val="0"/>
              </a:spcAft>
            </a:pPr>
            <a:r>
              <a:rPr lang="en-US" altLang="en-US" dirty="0">
                <a:solidFill>
                  <a:srgbClr val="111111"/>
                </a:solidFill>
                <a:latin typeface="Arial" panose="020B0604020202020204" pitchFamily="34" charset="0"/>
                <a:ea typeface="Times New Roman" panose="02020603050405020304" pitchFamily="18" charset="0"/>
                <a:cs typeface="Arial" panose="020B0604020202020204" pitchFamily="34" charset="0"/>
                <a:hlinkClick r:id="rId3"/>
              </a:rPr>
              <a:t>The Phoenix Project: A Novel about IT, DevOps, and Helping Your Business Win Paperback</a:t>
            </a:r>
            <a:r>
              <a:rPr lang="en-US" altLang="en-US" dirty="0">
                <a:solidFill>
                  <a:srgbClr val="111111"/>
                </a:solidFill>
                <a:latin typeface="Arial" panose="020B0604020202020204" pitchFamily="34" charset="0"/>
                <a:ea typeface="Times New Roman" panose="02020603050405020304" pitchFamily="18" charset="0"/>
                <a:cs typeface="Arial" panose="020B0604020202020204" pitchFamily="34" charset="0"/>
              </a:rPr>
              <a:t> </a:t>
            </a:r>
          </a:p>
          <a:p>
            <a:pPr lvl="0" eaLnBrk="0" fontAlgn="base" hangingPunct="0">
              <a:spcBef>
                <a:spcPct val="0"/>
              </a:spcBef>
              <a:spcAft>
                <a:spcPct val="0"/>
              </a:spcAft>
            </a:pPr>
            <a:r>
              <a:rPr lang="en-US" altLang="en-US" sz="1600" dirty="0">
                <a:solidFill>
                  <a:srgbClr val="111111"/>
                </a:solidFill>
                <a:latin typeface="Arial" panose="020B0604020202020204" pitchFamily="34" charset="0"/>
                <a:ea typeface="Times New Roman" panose="02020603050405020304" pitchFamily="18" charset="0"/>
                <a:cs typeface="Arial" panose="020B0604020202020204" pitchFamily="34" charset="0"/>
              </a:rPr>
              <a:t>– October 16, 2014 </a:t>
            </a:r>
            <a:endParaRPr lang="en-US" altLang="en-US" sz="1600" dirty="0">
              <a:latin typeface="Arial" panose="020B0604020202020204" pitchFamily="34" charset="0"/>
              <a:ea typeface="Calibri" panose="020F0502020204030204" pitchFamily="34" charset="0"/>
              <a:cs typeface="Arial" panose="020B0604020202020204" pitchFamily="34" charset="0"/>
            </a:endParaRPr>
          </a:p>
          <a:p>
            <a:endParaRPr lang="en-US" dirty="0"/>
          </a:p>
        </p:txBody>
      </p:sp>
      <p:sp>
        <p:nvSpPr>
          <p:cNvPr id="6" name="Rectangle 2"/>
          <p:cNvSpPr>
            <a:spLocks noChangeArrowheads="1"/>
          </p:cNvSpPr>
          <p:nvPr/>
        </p:nvSpPr>
        <p:spPr bwMode="auto">
          <a:xfrm>
            <a:off x="4152452" y="3498531"/>
            <a:ext cx="7627172" cy="2831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The book is available on Audio Book; you can likely get it for free, if you do not already have an account.</a:t>
            </a:r>
            <a:br>
              <a:rPr kumimoji="0" lang="en-US" altLang="en-US" sz="2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br>
            <a:r>
              <a:rPr kumimoji="0" lang="en-US" altLang="en-US" sz="2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If you do not have an Audible Account, you get two free books when signing up for your free account.</a:t>
            </a:r>
            <a:br>
              <a:rPr kumimoji="0" lang="en-US" altLang="en-US" sz="2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br>
            <a:endParaRPr kumimoji="0" lang="en-US" altLang="en-US" sz="2400" b="0" i="0" u="none" strike="noStrike" cap="none" normalizeH="0" baseline="0" dirty="0">
              <a:ln>
                <a:noFill/>
              </a:ln>
              <a:solidFill>
                <a:srgbClr val="7030A0"/>
              </a:solidFill>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7030A0"/>
                </a:solidFill>
                <a:effectLst/>
                <a:latin typeface="Arial" panose="020B0604020202020204" pitchFamily="34" charset="0"/>
                <a:ea typeface="Calibri" panose="020F0502020204030204" pitchFamily="34" charset="0"/>
                <a:cs typeface="Times New Roman" panose="02020603050405020304" pitchFamily="18" charset="0"/>
              </a:rPr>
              <a:t>This is the BEST IT Book I have ever read. </a:t>
            </a:r>
            <a:endParaRPr kumimoji="0" lang="en-US" altLang="en-US" sz="2800" b="0" i="0" u="none" strike="noStrike" cap="none" normalizeH="0" baseline="0" dirty="0">
              <a:ln>
                <a:noFill/>
              </a:ln>
              <a:solidFill>
                <a:srgbClr val="7030A0"/>
              </a:solidFill>
              <a:effectLst/>
              <a:latin typeface="Arial" panose="020B0604020202020204" pitchFamily="34"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050" y="177652"/>
            <a:ext cx="3841310" cy="6483381"/>
          </a:xfrm>
          <a:prstGeom prst="rect">
            <a:avLst/>
          </a:prstGeom>
        </p:spPr>
      </p:pic>
    </p:spTree>
    <p:extLst>
      <p:ext uri="{BB962C8B-B14F-4D97-AF65-F5344CB8AC3E}">
        <p14:creationId xmlns:p14="http://schemas.microsoft.com/office/powerpoint/2010/main" val="359198323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4351202" y="4169217"/>
            <a:ext cx="3556512" cy="1801113"/>
          </a:xfrm>
          <a:prstGeom prst="rect">
            <a:avLst/>
          </a:prstGeom>
        </p:spPr>
      </p:pic>
      <p:sp>
        <p:nvSpPr>
          <p:cNvPr id="2" name="Title 1"/>
          <p:cNvSpPr>
            <a:spLocks noGrp="1"/>
          </p:cNvSpPr>
          <p:nvPr>
            <p:ph type="title"/>
          </p:nvPr>
        </p:nvSpPr>
        <p:spPr>
          <a:xfrm>
            <a:off x="521492" y="229054"/>
            <a:ext cx="11147432" cy="1329407"/>
          </a:xfrm>
        </p:spPr>
        <p:txBody>
          <a:bodyPr/>
          <a:lstStyle/>
          <a:p>
            <a:r>
              <a:rPr lang="en-US" dirty="0">
                <a:latin typeface="メイリオ" panose="020B0604030504040204" pitchFamily="50" charset="-128"/>
                <a:ea typeface="メイリオ" panose="020B0604030504040204" pitchFamily="50" charset="-128"/>
              </a:rPr>
              <a:t>The Goal of DevOps</a:t>
            </a:r>
            <a:br>
              <a:rPr lang="en-US" dirty="0">
                <a:latin typeface="メイリオ" panose="020B0604030504040204" pitchFamily="50" charset="-128"/>
                <a:ea typeface="メイリオ" panose="020B0604030504040204" pitchFamily="50" charset="-128"/>
              </a:rPr>
            </a:br>
            <a:r>
              <a:rPr lang="en-US" sz="3529" dirty="0">
                <a:latin typeface="+mj-ea"/>
                <a:ea typeface="+mj-ea"/>
              </a:rPr>
              <a:t>(aka Gene Kim’s “Three Ways”)</a:t>
            </a:r>
          </a:p>
        </p:txBody>
      </p:sp>
      <p:sp>
        <p:nvSpPr>
          <p:cNvPr id="41" name="TextBox 40"/>
          <p:cNvSpPr txBox="1"/>
          <p:nvPr/>
        </p:nvSpPr>
        <p:spPr>
          <a:xfrm>
            <a:off x="940732" y="3991479"/>
            <a:ext cx="2913595" cy="720197"/>
          </a:xfrm>
          <a:prstGeom prst="rect">
            <a:avLst/>
          </a:prstGeom>
          <a:noFill/>
        </p:spPr>
        <p:txBody>
          <a:bodyPr wrap="square" lIns="0" tIns="0" rIns="0" bIns="0" rtlCol="0">
            <a:spAutoFit/>
          </a:bodyPr>
          <a:lstStyle/>
          <a:p>
            <a:pPr algn="r" defTabSz="1267656">
              <a:lnSpc>
                <a:spcPct val="90000"/>
              </a:lnSpc>
              <a:defRPr/>
            </a:pPr>
            <a:r>
              <a:rPr lang="en-US" sz="3200" dirty="0">
                <a:latin typeface="Segoe UI Semilight" panose="020B0402040204020203" pitchFamily="34" charset="0"/>
                <a:cs typeface="Segoe UI Semilight" panose="020B0402040204020203" pitchFamily="34" charset="0"/>
              </a:rPr>
              <a:t>Development</a:t>
            </a:r>
            <a:br>
              <a:rPr lang="en-US" sz="3200" dirty="0">
                <a:latin typeface="Segoe UI Semilight" panose="020B0402040204020203" pitchFamily="34" charset="0"/>
                <a:cs typeface="Segoe UI Semilight" panose="020B0402040204020203" pitchFamily="34" charset="0"/>
              </a:rPr>
            </a:br>
            <a:r>
              <a:rPr lang="en-US" sz="2000" i="1" dirty="0">
                <a:latin typeface="Segoe UI Semilight" panose="020B0402040204020203" pitchFamily="34" charset="0"/>
                <a:cs typeface="Segoe UI Semilight" panose="020B0402040204020203" pitchFamily="34" charset="0"/>
              </a:rPr>
              <a:t>Business</a:t>
            </a:r>
          </a:p>
        </p:txBody>
      </p:sp>
      <p:sp>
        <p:nvSpPr>
          <p:cNvPr id="43" name="TextBox 42"/>
          <p:cNvSpPr txBox="1"/>
          <p:nvPr/>
        </p:nvSpPr>
        <p:spPr>
          <a:xfrm>
            <a:off x="8401592" y="3991479"/>
            <a:ext cx="2366836" cy="720197"/>
          </a:xfrm>
          <a:prstGeom prst="rect">
            <a:avLst/>
          </a:prstGeom>
          <a:noFill/>
        </p:spPr>
        <p:txBody>
          <a:bodyPr wrap="square" lIns="0" tIns="0" rIns="0" bIns="0" rtlCol="0">
            <a:spAutoFit/>
          </a:bodyPr>
          <a:lstStyle/>
          <a:p>
            <a:pPr defTabSz="1267656">
              <a:lnSpc>
                <a:spcPct val="90000"/>
              </a:lnSpc>
              <a:defRPr/>
            </a:pPr>
            <a:r>
              <a:rPr lang="en-US" sz="3200" dirty="0">
                <a:latin typeface="Segoe UI Semilight" panose="020B0402040204020203" pitchFamily="34" charset="0"/>
                <a:cs typeface="Segoe UI Semilight" panose="020B0402040204020203" pitchFamily="34" charset="0"/>
              </a:rPr>
              <a:t>Operations</a:t>
            </a:r>
            <a:br>
              <a:rPr lang="en-US" sz="3200" dirty="0">
                <a:latin typeface="Segoe UI Semilight" panose="020B0402040204020203" pitchFamily="34" charset="0"/>
                <a:cs typeface="Segoe UI Semilight" panose="020B0402040204020203" pitchFamily="34" charset="0"/>
              </a:rPr>
            </a:br>
            <a:r>
              <a:rPr lang="en-US" sz="2000" i="1" dirty="0">
                <a:latin typeface="Segoe UI Semilight" panose="020B0402040204020203" pitchFamily="34" charset="0"/>
                <a:cs typeface="Segoe UI Semilight" panose="020B0402040204020203" pitchFamily="34" charset="0"/>
              </a:rPr>
              <a:t>Customer</a:t>
            </a: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5692" y="3966475"/>
            <a:ext cx="1432019" cy="448862"/>
          </a:xfrm>
          <a:prstGeom prst="rect">
            <a:avLst/>
          </a:prstGeom>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48207" y="2411485"/>
            <a:ext cx="3559507" cy="1800101"/>
          </a:xfrm>
          <a:prstGeom prst="rect">
            <a:avLst/>
          </a:prstGeom>
        </p:spPr>
      </p:pic>
      <p:sp>
        <p:nvSpPr>
          <p:cNvPr id="3" name="テキスト ボックス 2"/>
          <p:cNvSpPr txBox="1"/>
          <p:nvPr/>
        </p:nvSpPr>
        <p:spPr>
          <a:xfrm>
            <a:off x="521491" y="1391193"/>
            <a:ext cx="8257023" cy="651728"/>
          </a:xfrm>
          <a:prstGeom prst="rect">
            <a:avLst/>
          </a:prstGeom>
          <a:noFill/>
        </p:spPr>
        <p:txBody>
          <a:bodyPr wrap="square" lIns="179285" tIns="143428" rIns="179285" bIns="143428" rtlCol="0">
            <a:spAutoFit/>
          </a:bodyPr>
          <a:lstStyle/>
          <a:p>
            <a:pPr>
              <a:spcAft>
                <a:spcPts val="588"/>
              </a:spcAft>
            </a:pPr>
            <a:r>
              <a:rPr kumimoji="1" lang="en-US" altLang="ja-JP" sz="2353" dirty="0">
                <a:gradFill>
                  <a:gsLst>
                    <a:gs pos="2917">
                      <a:schemeClr val="tx1"/>
                    </a:gs>
                    <a:gs pos="30000">
                      <a:schemeClr val="tx1"/>
                    </a:gs>
                  </a:gsLst>
                  <a:lin ang="5400000" scaled="0"/>
                </a:gradFill>
                <a:latin typeface="メイリオ" panose="020B0604030504040204" pitchFamily="50" charset="-128"/>
                <a:ea typeface="メイリオ" panose="020B0604030504040204" pitchFamily="50" charset="-128"/>
              </a:rPr>
              <a:t>1 way :  Shorten the lead time</a:t>
            </a:r>
          </a:p>
        </p:txBody>
      </p:sp>
      <p:sp>
        <p:nvSpPr>
          <p:cNvPr id="10" name="テキスト ボックス 9"/>
          <p:cNvSpPr txBox="1"/>
          <p:nvPr/>
        </p:nvSpPr>
        <p:spPr>
          <a:xfrm>
            <a:off x="521491" y="1782162"/>
            <a:ext cx="8257023" cy="651728"/>
          </a:xfrm>
          <a:prstGeom prst="rect">
            <a:avLst/>
          </a:prstGeom>
          <a:noFill/>
        </p:spPr>
        <p:txBody>
          <a:bodyPr wrap="square" lIns="179285" tIns="143428" rIns="179285" bIns="143428" rtlCol="0">
            <a:spAutoFit/>
          </a:bodyPr>
          <a:lstStyle/>
          <a:p>
            <a:pPr>
              <a:spcAft>
                <a:spcPts val="588"/>
              </a:spcAft>
            </a:pPr>
            <a:r>
              <a:rPr kumimoji="1" lang="en-US" altLang="ja-JP" sz="2353" dirty="0">
                <a:gradFill>
                  <a:gsLst>
                    <a:gs pos="2917">
                      <a:schemeClr val="tx1"/>
                    </a:gs>
                    <a:gs pos="30000">
                      <a:schemeClr val="tx1"/>
                    </a:gs>
                  </a:gsLst>
                  <a:lin ang="5400000" scaled="0"/>
                </a:gradFill>
                <a:latin typeface="メイリオ" panose="020B0604030504040204" pitchFamily="50" charset="-128"/>
                <a:ea typeface="メイリオ" panose="020B0604030504040204" pitchFamily="50" charset="-128"/>
              </a:rPr>
              <a:t>2 way</a:t>
            </a:r>
            <a:r>
              <a:rPr kumimoji="1" lang="ja-JP" altLang="en-US" sz="2353" dirty="0">
                <a:gradFill>
                  <a:gsLst>
                    <a:gs pos="2917">
                      <a:schemeClr val="tx1"/>
                    </a:gs>
                    <a:gs pos="30000">
                      <a:schemeClr val="tx1"/>
                    </a:gs>
                  </a:gsLst>
                  <a:lin ang="5400000" scaled="0"/>
                </a:gradFill>
                <a:latin typeface="メイリオ" panose="020B0604030504040204" pitchFamily="50" charset="-128"/>
                <a:ea typeface="メイリオ" panose="020B0604030504040204" pitchFamily="50" charset="-128"/>
              </a:rPr>
              <a:t> </a:t>
            </a:r>
            <a:r>
              <a:rPr kumimoji="1" lang="en-US" altLang="ja-JP" sz="2353" dirty="0">
                <a:gradFill>
                  <a:gsLst>
                    <a:gs pos="2917">
                      <a:schemeClr val="tx1"/>
                    </a:gs>
                    <a:gs pos="30000">
                      <a:schemeClr val="tx1"/>
                    </a:gs>
                  </a:gsLst>
                  <a:lin ang="5400000" scaled="0"/>
                </a:gradFill>
                <a:latin typeface="メイリオ" panose="020B0604030504040204" pitchFamily="50" charset="-128"/>
                <a:ea typeface="メイリオ" panose="020B0604030504040204" pitchFamily="50" charset="-128"/>
              </a:rPr>
              <a:t>:  Feedback loop</a:t>
            </a:r>
          </a:p>
        </p:txBody>
      </p:sp>
      <p:sp>
        <p:nvSpPr>
          <p:cNvPr id="11" name="テキスト ボックス 10"/>
          <p:cNvSpPr txBox="1"/>
          <p:nvPr/>
        </p:nvSpPr>
        <p:spPr>
          <a:xfrm>
            <a:off x="521491" y="2177609"/>
            <a:ext cx="8257023" cy="651728"/>
          </a:xfrm>
          <a:prstGeom prst="rect">
            <a:avLst/>
          </a:prstGeom>
          <a:noFill/>
        </p:spPr>
        <p:txBody>
          <a:bodyPr wrap="square" lIns="179285" tIns="143428" rIns="179285" bIns="143428" rtlCol="0">
            <a:spAutoFit/>
          </a:bodyPr>
          <a:lstStyle/>
          <a:p>
            <a:pPr>
              <a:spcAft>
                <a:spcPts val="588"/>
              </a:spcAft>
            </a:pPr>
            <a:r>
              <a:rPr kumimoji="1" lang="en-US" altLang="ja-JP" sz="2353" dirty="0">
                <a:gradFill>
                  <a:gsLst>
                    <a:gs pos="2917">
                      <a:schemeClr val="tx1"/>
                    </a:gs>
                    <a:gs pos="30000">
                      <a:schemeClr val="tx1"/>
                    </a:gs>
                  </a:gsLst>
                  <a:lin ang="5400000" scaled="0"/>
                </a:gradFill>
                <a:latin typeface="メイリオ" panose="020B0604030504040204" pitchFamily="50" charset="-128"/>
                <a:ea typeface="メイリオ" panose="020B0604030504040204" pitchFamily="50" charset="-128"/>
              </a:rPr>
              <a:t>3 way :  Experimentation</a:t>
            </a:r>
            <a:endParaRPr kumimoji="1" lang="ja-JP" altLang="en-US" sz="2353" dirty="0">
              <a:gradFill>
                <a:gsLst>
                  <a:gs pos="2917">
                    <a:schemeClr val="tx1"/>
                  </a:gs>
                  <a:gs pos="30000">
                    <a:schemeClr val="tx1"/>
                  </a:gs>
                </a:gsLst>
                <a:lin ang="5400000" scaled="0"/>
              </a:gra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560437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par>
                          <p:cTn id="25" fill="hold">
                            <p:stCondLst>
                              <p:cond delay="500"/>
                            </p:stCondLst>
                            <p:childTnLst>
                              <p:par>
                                <p:cTn id="26" presetID="1" presetClass="entr" presetSubtype="0" fill="hold" nodeType="afterEffect">
                                  <p:stCondLst>
                                    <p:cond delay="0"/>
                                  </p:stCondLst>
                                  <p:childTnLst>
                                    <p:set>
                                      <p:cBhvr>
                                        <p:cTn id="27"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250">
                      <a:schemeClr val="tx2"/>
                    </a:gs>
                    <a:gs pos="100000">
                      <a:schemeClr val="tx2"/>
                    </a:gs>
                  </a:gsLst>
                  <a:lin ang="0" scaled="0"/>
                </a:gradFill>
              </a:rPr>
              <a:t>List of DevOps Practices</a:t>
            </a:r>
          </a:p>
        </p:txBody>
      </p:sp>
      <p:sp>
        <p:nvSpPr>
          <p:cNvPr id="3" name="Text Placeholder 2"/>
          <p:cNvSpPr>
            <a:spLocks noGrp="1"/>
          </p:cNvSpPr>
          <p:nvPr>
            <p:ph type="body" sz="quarter" idx="10"/>
          </p:nvPr>
        </p:nvSpPr>
        <p:spPr>
          <a:xfrm>
            <a:off x="269242" y="1913306"/>
            <a:ext cx="6528647" cy="4529510"/>
          </a:xfrm>
        </p:spPr>
        <p:txBody>
          <a:bodyPr/>
          <a:lstStyle/>
          <a:p>
            <a:pPr fontAlgn="ctr"/>
            <a:r>
              <a:rPr lang="en-US" dirty="0">
                <a:solidFill>
                  <a:schemeClr val="tx1"/>
                </a:solidFill>
              </a:rPr>
              <a:t>Infrastructure as Code (</a:t>
            </a:r>
            <a:r>
              <a:rPr lang="en-US" dirty="0" err="1">
                <a:solidFill>
                  <a:schemeClr val="tx1"/>
                </a:solidFill>
              </a:rPr>
              <a:t>IaC</a:t>
            </a:r>
            <a:r>
              <a:rPr lang="en-US" dirty="0">
                <a:solidFill>
                  <a:schemeClr val="tx1"/>
                </a:solidFill>
              </a:rPr>
              <a:t>)</a:t>
            </a:r>
          </a:p>
          <a:p>
            <a:pPr fontAlgn="ctr"/>
            <a:r>
              <a:rPr lang="en-US" dirty="0">
                <a:solidFill>
                  <a:schemeClr val="tx1"/>
                </a:solidFill>
              </a:rPr>
              <a:t>Continuous Integration</a:t>
            </a:r>
          </a:p>
          <a:p>
            <a:pPr fontAlgn="ctr"/>
            <a:r>
              <a:rPr lang="en-US" dirty="0">
                <a:solidFill>
                  <a:schemeClr val="tx1"/>
                </a:solidFill>
              </a:rPr>
              <a:t>Automated Testing</a:t>
            </a:r>
          </a:p>
          <a:p>
            <a:pPr fontAlgn="ctr"/>
            <a:r>
              <a:rPr lang="en-US" dirty="0">
                <a:solidFill>
                  <a:schemeClr val="tx1"/>
                </a:solidFill>
              </a:rPr>
              <a:t>Continuous Deployment</a:t>
            </a:r>
          </a:p>
          <a:p>
            <a:pPr fontAlgn="ctr"/>
            <a:r>
              <a:rPr lang="en-US" dirty="0">
                <a:solidFill>
                  <a:schemeClr val="tx1"/>
                </a:solidFill>
              </a:rPr>
              <a:t>Release Management</a:t>
            </a:r>
          </a:p>
          <a:p>
            <a:pPr fontAlgn="ctr"/>
            <a:r>
              <a:rPr lang="en-US" dirty="0">
                <a:solidFill>
                  <a:schemeClr val="tx1"/>
                </a:solidFill>
              </a:rPr>
              <a:t>App Performance Monitoring</a:t>
            </a:r>
          </a:p>
          <a:p>
            <a:pPr fontAlgn="ctr"/>
            <a:r>
              <a:rPr lang="en-US" dirty="0">
                <a:solidFill>
                  <a:schemeClr val="tx1"/>
                </a:solidFill>
              </a:rPr>
              <a:t>Load Testing &amp; Auto-Scale</a:t>
            </a:r>
          </a:p>
        </p:txBody>
      </p:sp>
      <p:sp>
        <p:nvSpPr>
          <p:cNvPr id="4" name="Text Placeholder 3"/>
          <p:cNvSpPr>
            <a:spLocks noGrp="1"/>
          </p:cNvSpPr>
          <p:nvPr>
            <p:ph type="body" sz="quarter" idx="11"/>
          </p:nvPr>
        </p:nvSpPr>
        <p:spPr>
          <a:xfrm>
            <a:off x="6544216" y="1913306"/>
            <a:ext cx="5647785" cy="3805209"/>
          </a:xfrm>
          <a:ln>
            <a:noFill/>
          </a:ln>
        </p:spPr>
        <p:txBody>
          <a:bodyPr/>
          <a:lstStyle/>
          <a:p>
            <a:pPr fontAlgn="ctr"/>
            <a:r>
              <a:rPr lang="en-US" sz="1961" dirty="0">
                <a:solidFill>
                  <a:schemeClr val="tx1"/>
                </a:solidFill>
              </a:rPr>
              <a:t>Availability Monitoring</a:t>
            </a:r>
          </a:p>
          <a:p>
            <a:pPr fontAlgn="ctr"/>
            <a:r>
              <a:rPr lang="en-US" sz="1961" dirty="0">
                <a:solidFill>
                  <a:schemeClr val="tx1"/>
                </a:solidFill>
              </a:rPr>
              <a:t>Change/Configuration Management</a:t>
            </a:r>
          </a:p>
          <a:p>
            <a:pPr fontAlgn="ctr"/>
            <a:r>
              <a:rPr lang="en-US" sz="1961" dirty="0">
                <a:solidFill>
                  <a:schemeClr val="tx1"/>
                </a:solidFill>
              </a:rPr>
              <a:t>Feature Flags</a:t>
            </a:r>
          </a:p>
          <a:p>
            <a:pPr fontAlgn="ctr"/>
            <a:r>
              <a:rPr lang="en-US" sz="1961" dirty="0">
                <a:solidFill>
                  <a:schemeClr val="tx1"/>
                </a:solidFill>
              </a:rPr>
              <a:t>Automated Environment De-Provisioning</a:t>
            </a:r>
          </a:p>
          <a:p>
            <a:pPr fontAlgn="ctr"/>
            <a:r>
              <a:rPr lang="en-US" sz="1961" dirty="0">
                <a:solidFill>
                  <a:schemeClr val="tx1"/>
                </a:solidFill>
              </a:rPr>
              <a:t>Self Service Environments</a:t>
            </a:r>
          </a:p>
          <a:p>
            <a:pPr fontAlgn="ctr"/>
            <a:r>
              <a:rPr lang="en-US" sz="1961" dirty="0">
                <a:solidFill>
                  <a:schemeClr val="tx1"/>
                </a:solidFill>
              </a:rPr>
              <a:t>Automated Recovery (Rollback &amp; Roll-Forward)</a:t>
            </a:r>
          </a:p>
          <a:p>
            <a:pPr fontAlgn="ctr"/>
            <a:r>
              <a:rPr lang="en-US" sz="1961" dirty="0">
                <a:solidFill>
                  <a:schemeClr val="tx1"/>
                </a:solidFill>
              </a:rPr>
              <a:t>Hypothesis Driven Development </a:t>
            </a:r>
          </a:p>
          <a:p>
            <a:pPr lvl="1" fontAlgn="ctr"/>
            <a:r>
              <a:rPr lang="en-US" sz="1568" dirty="0">
                <a:solidFill>
                  <a:schemeClr val="tx1"/>
                </a:solidFill>
              </a:rPr>
              <a:t>Testing in Production</a:t>
            </a:r>
          </a:p>
          <a:p>
            <a:pPr lvl="1" fontAlgn="ctr"/>
            <a:r>
              <a:rPr lang="en-US" sz="1568" dirty="0">
                <a:solidFill>
                  <a:schemeClr val="tx1"/>
                </a:solidFill>
              </a:rPr>
              <a:t>Fault Injection</a:t>
            </a:r>
          </a:p>
          <a:p>
            <a:pPr lvl="1" fontAlgn="ctr"/>
            <a:r>
              <a:rPr lang="en-US" sz="1568" dirty="0">
                <a:solidFill>
                  <a:schemeClr val="tx1"/>
                </a:solidFill>
              </a:rPr>
              <a:t>Usage Monitoring/User Telemetry</a:t>
            </a:r>
          </a:p>
        </p:txBody>
      </p:sp>
      <p:sp>
        <p:nvSpPr>
          <p:cNvPr id="5" name="Rectangle 4"/>
          <p:cNvSpPr/>
          <p:nvPr/>
        </p:nvSpPr>
        <p:spPr>
          <a:xfrm>
            <a:off x="269242" y="6431440"/>
            <a:ext cx="6411317" cy="241381"/>
          </a:xfrm>
          <a:prstGeom prst="rect">
            <a:avLst/>
          </a:prstGeom>
        </p:spPr>
        <p:txBody>
          <a:bodyPr wrap="square">
            <a:spAutoFit/>
          </a:bodyPr>
          <a:lstStyle/>
          <a:p>
            <a:r>
              <a:rPr lang="en-US" sz="980" i="1" dirty="0">
                <a:hlinkClick r:id="rId3"/>
              </a:rPr>
              <a:t>http://www.itproguy.com/devops-practices/</a:t>
            </a:r>
            <a:r>
              <a:rPr lang="en-US" sz="980" i="1" dirty="0"/>
              <a:t> </a:t>
            </a:r>
          </a:p>
        </p:txBody>
      </p:sp>
      <p:sp>
        <p:nvSpPr>
          <p:cNvPr id="6" name="テキスト ボックス 5"/>
          <p:cNvSpPr txBox="1"/>
          <p:nvPr/>
        </p:nvSpPr>
        <p:spPr>
          <a:xfrm>
            <a:off x="177036" y="1162173"/>
            <a:ext cx="2049137" cy="778445"/>
          </a:xfrm>
          <a:prstGeom prst="rect">
            <a:avLst/>
          </a:prstGeom>
          <a:noFill/>
        </p:spPr>
        <p:txBody>
          <a:bodyPr wrap="none" lIns="179285" tIns="143428" rIns="179285" bIns="143428" rtlCol="0">
            <a:spAutoFit/>
          </a:bodyPr>
          <a:lstStyle/>
          <a:p>
            <a:pPr>
              <a:lnSpc>
                <a:spcPct val="90000"/>
              </a:lnSpc>
              <a:spcAft>
                <a:spcPts val="588"/>
              </a:spcAft>
            </a:pPr>
            <a:r>
              <a:rPr kumimoji="1" lang="en-US" altLang="ja-JP" sz="3529" b="1" dirty="0">
                <a:gradFill>
                  <a:gsLst>
                    <a:gs pos="2917">
                      <a:schemeClr val="tx1"/>
                    </a:gs>
                    <a:gs pos="30000">
                      <a:schemeClr val="tx1"/>
                    </a:gs>
                  </a:gsLst>
                  <a:lin ang="5400000" scaled="0"/>
                </a:gradFill>
              </a:rPr>
              <a:t>Primary</a:t>
            </a:r>
            <a:endParaRPr kumimoji="1" lang="ja-JP" altLang="en-US" sz="3529" b="1" dirty="0" err="1">
              <a:gradFill>
                <a:gsLst>
                  <a:gs pos="2917">
                    <a:schemeClr val="tx1"/>
                  </a:gs>
                  <a:gs pos="30000">
                    <a:schemeClr val="tx1"/>
                  </a:gs>
                </a:gsLst>
                <a:lin ang="5400000" scaled="0"/>
              </a:gradFill>
            </a:endParaRPr>
          </a:p>
        </p:txBody>
      </p:sp>
      <p:sp>
        <p:nvSpPr>
          <p:cNvPr id="7" name="テキスト ボックス 6"/>
          <p:cNvSpPr txBox="1"/>
          <p:nvPr/>
        </p:nvSpPr>
        <p:spPr>
          <a:xfrm>
            <a:off x="6697852" y="1175834"/>
            <a:ext cx="2595568" cy="778445"/>
          </a:xfrm>
          <a:prstGeom prst="rect">
            <a:avLst/>
          </a:prstGeom>
          <a:noFill/>
        </p:spPr>
        <p:txBody>
          <a:bodyPr wrap="none" lIns="179285" tIns="143428" rIns="179285" bIns="143428" rtlCol="0">
            <a:spAutoFit/>
          </a:bodyPr>
          <a:lstStyle/>
          <a:p>
            <a:pPr>
              <a:lnSpc>
                <a:spcPct val="90000"/>
              </a:lnSpc>
              <a:spcAft>
                <a:spcPts val="588"/>
              </a:spcAft>
            </a:pPr>
            <a:r>
              <a:rPr kumimoji="1" lang="en-US" altLang="ja-JP" sz="3529" b="1" dirty="0">
                <a:gradFill>
                  <a:gsLst>
                    <a:gs pos="2917">
                      <a:schemeClr val="tx1"/>
                    </a:gs>
                    <a:gs pos="30000">
                      <a:schemeClr val="tx1"/>
                    </a:gs>
                  </a:gsLst>
                  <a:lin ang="5400000" scaled="0"/>
                </a:gradFill>
              </a:rPr>
              <a:t>Secondary</a:t>
            </a:r>
            <a:endParaRPr kumimoji="1" lang="ja-JP" altLang="en-US" sz="3529" b="1"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39609678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AB8A5AB6FF7DE4295FA60A27A74EC52" ma:contentTypeVersion="4" ma:contentTypeDescription="Create a new document." ma:contentTypeScope="" ma:versionID="f433662c917b685c379b8d84f88eaa2a">
  <xsd:schema xmlns:xsd="http://www.w3.org/2001/XMLSchema" xmlns:xs="http://www.w3.org/2001/XMLSchema" xmlns:p="http://schemas.microsoft.com/office/2006/metadata/properties" xmlns:ns2="e4ff5ca0-22b4-49b0-92fc-8ba297b5006e" targetNamespace="http://schemas.microsoft.com/office/2006/metadata/properties" ma:root="true" ma:fieldsID="325bab5100ae0360769ae3abef7a101e" ns2:_="">
    <xsd:import namespace="e4ff5ca0-22b4-49b0-92fc-8ba297b5006e"/>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ff5ca0-22b4-49b0-92fc-8ba297b5006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D3A976A-701E-488A-8D62-1CD41A1429AB}">
  <ds:schemaRefs>
    <ds:schemaRef ds:uri="http://schemas.microsoft.com/sharepoint/v3/contenttype/forms"/>
  </ds:schemaRefs>
</ds:datastoreItem>
</file>

<file path=customXml/itemProps2.xml><?xml version="1.0" encoding="utf-8"?>
<ds:datastoreItem xmlns:ds="http://schemas.openxmlformats.org/officeDocument/2006/customXml" ds:itemID="{2A2E8450-8BF8-4F0E-BF5C-37BB401C175B}">
  <ds:schemaRef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e4ff5ca0-22b4-49b0-92fc-8ba297b5006e"/>
    <ds:schemaRef ds:uri="http://www.w3.org/XML/1998/namespace"/>
  </ds:schemaRefs>
</ds:datastoreItem>
</file>

<file path=customXml/itemProps3.xml><?xml version="1.0" encoding="utf-8"?>
<ds:datastoreItem xmlns:ds="http://schemas.openxmlformats.org/officeDocument/2006/customXml" ds:itemID="{3D7AD62D-051C-4317-ABFC-5F2EE37A61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4ff5ca0-22b4-49b0-92fc-8ba297b5006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1867</Words>
  <Application>Microsoft Office PowerPoint</Application>
  <PresentationFormat>Widescreen</PresentationFormat>
  <Paragraphs>255</Paragraphs>
  <Slides>20</Slides>
  <Notes>20</Notes>
  <HiddenSlides>0</HiddenSlides>
  <MMClips>0</MMClips>
  <ScaleCrop>false</ScaleCrop>
  <HeadingPairs>
    <vt:vector size="8" baseType="variant">
      <vt:variant>
        <vt:lpstr>Fonts Used</vt:lpstr>
      </vt:variant>
      <vt:variant>
        <vt:i4>15</vt:i4>
      </vt:variant>
      <vt:variant>
        <vt:lpstr>Theme</vt:lpstr>
      </vt:variant>
      <vt:variant>
        <vt:i4>2</vt:i4>
      </vt:variant>
      <vt:variant>
        <vt:lpstr>Embedded OLE Servers</vt:lpstr>
      </vt:variant>
      <vt:variant>
        <vt:i4>1</vt:i4>
      </vt:variant>
      <vt:variant>
        <vt:lpstr>Slide Titles</vt:lpstr>
      </vt:variant>
      <vt:variant>
        <vt:i4>20</vt:i4>
      </vt:variant>
    </vt:vector>
  </HeadingPairs>
  <TitlesOfParts>
    <vt:vector size="38" baseType="lpstr">
      <vt:lpstr>メイリオ</vt:lpstr>
      <vt:lpstr>MS PGothic</vt:lpstr>
      <vt:lpstr>MS PGothic</vt:lpstr>
      <vt:lpstr>SimSun</vt:lpstr>
      <vt:lpstr>Arial</vt:lpstr>
      <vt:lpstr>Bodoni MT</vt:lpstr>
      <vt:lpstr>Bodoni Std Bold Italic</vt:lpstr>
      <vt:lpstr>Calibri</vt:lpstr>
      <vt:lpstr>Segoe UI</vt:lpstr>
      <vt:lpstr>Segoe UI Light</vt:lpstr>
      <vt:lpstr>Segoe UI Semibold</vt:lpstr>
      <vt:lpstr>Segoe UI Semilight</vt:lpstr>
      <vt:lpstr>Times New Roman</vt:lpstr>
      <vt:lpstr>Trebuchet MS</vt:lpstr>
      <vt:lpstr>Wingdings</vt:lpstr>
      <vt:lpstr>1_MSVID_White_16x9_2012-08-18</vt:lpstr>
      <vt:lpstr>MSVID_White_16x9_2012-08-18</vt:lpstr>
      <vt:lpstr>think-cell Slide</vt:lpstr>
      <vt:lpstr>Slide Deck for VSM</vt:lpstr>
      <vt:lpstr>PowerPoint Presentation</vt:lpstr>
      <vt:lpstr>Traditional vs modern dev-ops</vt:lpstr>
      <vt:lpstr>Program Highlights</vt:lpstr>
      <vt:lpstr>DevOps is the union of people, process, and tools  to enable continuous delivery of value of our end uses. </vt:lpstr>
      <vt:lpstr>DevOps Benefits </vt:lpstr>
      <vt:lpstr>Tip: Must Read Book </vt:lpstr>
      <vt:lpstr>The Goal of DevOps (aka Gene Kim’s “Three Ways”)</vt:lpstr>
      <vt:lpstr>List of DevOps Practices</vt:lpstr>
      <vt:lpstr>PowerPoint Presentation</vt:lpstr>
      <vt:lpstr>Role of Security in DevOps aka DevSecOps</vt:lpstr>
      <vt:lpstr>Roles and Responsibilities</vt:lpstr>
      <vt:lpstr>Value Stream Mapping</vt:lpstr>
      <vt:lpstr>Why Value Stream Mapping (VSM)?</vt:lpstr>
      <vt:lpstr>Additional reading</vt:lpstr>
      <vt:lpstr>VSM Ground Rules</vt:lpstr>
      <vt:lpstr>VSM Ground Rules (after retrospective)</vt:lpstr>
      <vt:lpstr>Example New Pipeline</vt:lpstr>
      <vt:lpstr>Azure..Like Visio, you start with a blank canvas…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2016-10-04T20:47:51Z</dcterms:created>
  <dcterms:modified xsi:type="dcterms:W3CDTF">2017-10-16T00:12:25Z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0x0101007AB8A5AB6FF7DE4295FA60A27A74EC52</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dstolts@microsoft.com</vt:lpwstr>
  </property>
  <property fmtid="{D5CDD505-2E9C-101B-9397-08002B2CF9AE}" pid="7" name="MSIP_Label_f42aa342-8706-4288-bd11-ebb85995028c_SetDate">
    <vt:lpwstr>2017-10-05T06:10:35.5862457-04:00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